
<file path=[Content_Types].xml><?xml version="1.0" encoding="utf-8"?>
<Types xmlns="http://schemas.openxmlformats.org/package/2006/content-types">
  <Default Extension="bin" ContentType="application/vnd.openxmlformats-officedocument.presentationml.printerSettings"/>
  <Default Extension="png" ContentType="image/png"/>
  <Default Extension="jpeg" ContentType="image/jpeg"/>
  <Default Extension="rels" ContentType="application/vnd.openxmlformats-package.relationships+xml"/>
  <Default Extension="emf" ContentType="image/x-emf"/>
  <Default Extension="xml" ContentType="application/xml"/>
  <Override PartName="/ppt/presentation.xml" ContentType="application/vnd.openxmlformats-officedocument.presentationml.presentation.main+xml"/>
  <Override PartName="/ppt/slides/slide50.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6.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1.xml" ContentType="application/vnd.openxmlformats-officedocument.presentationml.slide+xml"/>
  <Override PartName="/ppt/slides/slide16.xml" ContentType="application/vnd.openxmlformats-officedocument.presentationml.slide+xml"/>
  <Override PartName="/ppt/slides/slide13.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Masters/notesMaster1.xml" ContentType="application/vnd.openxmlformats-officedocument.presentationml.notesMaster+xml"/>
  <Override PartName="/ppt/theme/theme3.xml" ContentType="application/vnd.openxmlformats-officedocument.theme+xml"/>
  <Override PartName="/ppt/theme/theme1.xml" ContentType="application/vnd.openxmlformats-officedocument.theme+xml"/>
  <Override PartName="/ppt/theme/themeOverride1.xml" ContentType="application/vnd.openxmlformats-officedocument.themeOverride+xml"/>
  <Override PartName="/ppt/theme/theme2.xml" ContentType="application/vnd.openxmlformats-officedocument.theme+xml"/>
  <Override PartName="/ppt/handoutMasters/handoutMaster1.xml" ContentType="application/vnd.openxmlformats-officedocument.presentationml.handout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960" r:id="rId1"/>
  </p:sldMasterIdLst>
  <p:notesMasterIdLst>
    <p:notesMasterId r:id="rId58"/>
  </p:notesMasterIdLst>
  <p:handoutMasterIdLst>
    <p:handoutMasterId r:id="rId59"/>
  </p:handoutMasterIdLst>
  <p:sldIdLst>
    <p:sldId id="256" r:id="rId2"/>
    <p:sldId id="321" r:id="rId3"/>
    <p:sldId id="315" r:id="rId4"/>
    <p:sldId id="257" r:id="rId5"/>
    <p:sldId id="323" r:id="rId6"/>
    <p:sldId id="319" r:id="rId7"/>
    <p:sldId id="262" r:id="rId8"/>
    <p:sldId id="295" r:id="rId9"/>
    <p:sldId id="263" r:id="rId10"/>
    <p:sldId id="267" r:id="rId11"/>
    <p:sldId id="264" r:id="rId12"/>
    <p:sldId id="318" r:id="rId13"/>
    <p:sldId id="265" r:id="rId14"/>
    <p:sldId id="285" r:id="rId15"/>
    <p:sldId id="300" r:id="rId16"/>
    <p:sldId id="270" r:id="rId17"/>
    <p:sldId id="302" r:id="rId18"/>
    <p:sldId id="303" r:id="rId19"/>
    <p:sldId id="268" r:id="rId20"/>
    <p:sldId id="299" r:id="rId21"/>
    <p:sldId id="301" r:id="rId22"/>
    <p:sldId id="293" r:id="rId23"/>
    <p:sldId id="316" r:id="rId24"/>
    <p:sldId id="277" r:id="rId25"/>
    <p:sldId id="324" r:id="rId26"/>
    <p:sldId id="278" r:id="rId27"/>
    <p:sldId id="287" r:id="rId28"/>
    <p:sldId id="288" r:id="rId29"/>
    <p:sldId id="327" r:id="rId30"/>
    <p:sldId id="329" r:id="rId31"/>
    <p:sldId id="330" r:id="rId32"/>
    <p:sldId id="328" r:id="rId33"/>
    <p:sldId id="331" r:id="rId34"/>
    <p:sldId id="283" r:id="rId35"/>
    <p:sldId id="320" r:id="rId36"/>
    <p:sldId id="325" r:id="rId37"/>
    <p:sldId id="305" r:id="rId38"/>
    <p:sldId id="306" r:id="rId39"/>
    <p:sldId id="307" r:id="rId40"/>
    <p:sldId id="289" r:id="rId41"/>
    <p:sldId id="291" r:id="rId42"/>
    <p:sldId id="290" r:id="rId43"/>
    <p:sldId id="317" r:id="rId44"/>
    <p:sldId id="271" r:id="rId45"/>
    <p:sldId id="326" r:id="rId46"/>
    <p:sldId id="311" r:id="rId47"/>
    <p:sldId id="310" r:id="rId48"/>
    <p:sldId id="297" r:id="rId49"/>
    <p:sldId id="298" r:id="rId50"/>
    <p:sldId id="322" r:id="rId51"/>
    <p:sldId id="266" r:id="rId52"/>
    <p:sldId id="294" r:id="rId53"/>
    <p:sldId id="261" r:id="rId54"/>
    <p:sldId id="304" r:id="rId55"/>
    <p:sldId id="260" r:id="rId56"/>
    <p:sldId id="332" r:id="rId5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DEBF4"/>
    <a:srgbClr val="800080"/>
    <a:srgbClr val="800280"/>
    <a:srgbClr val="6F1690"/>
    <a:srgbClr val="11A63A"/>
    <a:srgbClr val="1C4EA9"/>
    <a:srgbClr val="C7ACFF"/>
    <a:srgbClr val="9DFFD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788" autoAdjust="0"/>
  </p:normalViewPr>
  <p:slideViewPr>
    <p:cSldViewPr snapToGrid="0" snapToObjects="1" showGuides="1">
      <p:cViewPr>
        <p:scale>
          <a:sx n="121" d="100"/>
          <a:sy n="121" d="100"/>
        </p:scale>
        <p:origin x="-368" y="728"/>
      </p:cViewPr>
      <p:guideLst>
        <p:guide orient="horz"/>
        <p:guide orient="horz" pos="714"/>
        <p:guide pos="521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85" d="100"/>
          <a:sy n="85" d="100"/>
        </p:scale>
        <p:origin x="-281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63" Type="http://schemas.openxmlformats.org/officeDocument/2006/relationships/theme" Target="theme/theme1.xml"/><Relationship Id="rId50" Type="http://schemas.openxmlformats.org/officeDocument/2006/relationships/slide" Target="slides/slide49.xml"/><Relationship Id="rId55" Type="http://schemas.openxmlformats.org/officeDocument/2006/relationships/slide" Target="slides/slide54.xml"/><Relationship Id="rId42" Type="http://schemas.openxmlformats.org/officeDocument/2006/relationships/slide" Target="slides/slide41.xml"/><Relationship Id="rId47" Type="http://schemas.openxmlformats.org/officeDocument/2006/relationships/slide" Target="slides/slide46.xml"/><Relationship Id="rId34" Type="http://schemas.openxmlformats.org/officeDocument/2006/relationships/slide" Target="slides/slide33.xml"/><Relationship Id="rId21" Type="http://schemas.openxmlformats.org/officeDocument/2006/relationships/slide" Target="slides/slide20.xml"/><Relationship Id="rId7" Type="http://schemas.openxmlformats.org/officeDocument/2006/relationships/slide" Target="slides/slide6.xml"/><Relationship Id="rId16" Type="http://schemas.openxmlformats.org/officeDocument/2006/relationships/slide" Target="slides/slide15.xml"/><Relationship Id="rId2" Type="http://schemas.openxmlformats.org/officeDocument/2006/relationships/slide" Target="slides/slide1.xml"/><Relationship Id="rId29" Type="http://schemas.openxmlformats.org/officeDocument/2006/relationships/slide" Target="slides/slide28.xml"/><Relationship Id="rId53" Type="http://schemas.openxmlformats.org/officeDocument/2006/relationships/slide" Target="slides/slide52.xml"/><Relationship Id="rId58" Type="http://schemas.openxmlformats.org/officeDocument/2006/relationships/notesMaster" Target="notesMasters/notesMaster1.xml"/><Relationship Id="rId40" Type="http://schemas.openxmlformats.org/officeDocument/2006/relationships/slide" Target="slides/slide39.xml"/><Relationship Id="rId45" Type="http://schemas.openxmlformats.org/officeDocument/2006/relationships/slide" Target="slides/slide44.xml"/><Relationship Id="rId32" Type="http://schemas.openxmlformats.org/officeDocument/2006/relationships/slide" Target="slides/slide31.xml"/><Relationship Id="rId37" Type="http://schemas.openxmlformats.org/officeDocument/2006/relationships/slide" Target="slides/slide36.xml"/><Relationship Id="rId24" Type="http://schemas.openxmlformats.org/officeDocument/2006/relationships/slide" Target="slides/slide23.xml"/><Relationship Id="rId11" Type="http://schemas.openxmlformats.org/officeDocument/2006/relationships/slide" Target="slides/slide10.xml"/><Relationship Id="rId66"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64" Type="http://schemas.openxmlformats.org/officeDocument/2006/relationships/tableStyles" Target="tableStyles.xml"/><Relationship Id="rId56" Type="http://schemas.openxmlformats.org/officeDocument/2006/relationships/slide" Target="slides/slide55.xml"/><Relationship Id="rId43" Type="http://schemas.openxmlformats.org/officeDocument/2006/relationships/slide" Target="slides/slide42.xml"/><Relationship Id="rId48" Type="http://schemas.openxmlformats.org/officeDocument/2006/relationships/slide" Target="slides/slide47.xml"/><Relationship Id="rId30" Type="http://schemas.openxmlformats.org/officeDocument/2006/relationships/slide" Target="slides/slide29.xml"/><Relationship Id="rId35" Type="http://schemas.openxmlformats.org/officeDocument/2006/relationships/slide" Target="slides/slide34.xml"/><Relationship Id="rId22" Type="http://schemas.openxmlformats.org/officeDocument/2006/relationships/slide" Target="slides/slide21.xml"/><Relationship Id="rId27" Type="http://schemas.openxmlformats.org/officeDocument/2006/relationships/slide" Target="slides/slide26.xml"/><Relationship Id="rId51" Type="http://schemas.openxmlformats.org/officeDocument/2006/relationships/slide" Target="slides/slide50.xml"/><Relationship Id="rId8" Type="http://schemas.openxmlformats.org/officeDocument/2006/relationships/slide" Target="slides/slide7.xml"/><Relationship Id="rId3" Type="http://schemas.openxmlformats.org/officeDocument/2006/relationships/slide" Target="slides/slide2.xml"/><Relationship Id="rId17" Type="http://schemas.openxmlformats.org/officeDocument/2006/relationships/slide" Target="slides/slide16.xml"/><Relationship Id="rId59" Type="http://schemas.openxmlformats.org/officeDocument/2006/relationships/handoutMaster" Target="handoutMasters/handoutMaster1.xml"/><Relationship Id="rId46" Type="http://schemas.openxmlformats.org/officeDocument/2006/relationships/slide" Target="slides/slide45.xml"/><Relationship Id="rId33" Type="http://schemas.openxmlformats.org/officeDocument/2006/relationships/slide" Target="slides/slide32.xml"/><Relationship Id="rId38" Type="http://schemas.openxmlformats.org/officeDocument/2006/relationships/slide" Target="slides/slide37.xml"/><Relationship Id="rId25" Type="http://schemas.openxmlformats.org/officeDocument/2006/relationships/slide" Target="slides/slide24.xml"/><Relationship Id="rId12" Type="http://schemas.openxmlformats.org/officeDocument/2006/relationships/slide" Target="slides/slide11.xml"/><Relationship Id="rId67" Type="http://schemas.openxmlformats.org/officeDocument/2006/relationships/customXml" Target="../customXml/item3.xml"/><Relationship Id="rId54" Type="http://schemas.openxmlformats.org/officeDocument/2006/relationships/slide" Target="slides/slide53.xml"/><Relationship Id="rId41" Type="http://schemas.openxmlformats.org/officeDocument/2006/relationships/slide" Target="slides/slide40.xml"/><Relationship Id="rId20" Type="http://schemas.openxmlformats.org/officeDocument/2006/relationships/slide" Target="slides/slide19.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57" Type="http://schemas.openxmlformats.org/officeDocument/2006/relationships/slide" Target="slides/slide56.xml"/><Relationship Id="rId49" Type="http://schemas.openxmlformats.org/officeDocument/2006/relationships/slide" Target="slides/slide48.xml"/><Relationship Id="rId36" Type="http://schemas.openxmlformats.org/officeDocument/2006/relationships/slide" Target="slides/slide35.xml"/><Relationship Id="rId23" Type="http://schemas.openxmlformats.org/officeDocument/2006/relationships/slide" Target="slides/slide22.xml"/><Relationship Id="rId28" Type="http://schemas.openxmlformats.org/officeDocument/2006/relationships/slide" Target="slides/slide27.xml"/><Relationship Id="rId52" Type="http://schemas.openxmlformats.org/officeDocument/2006/relationships/slide" Target="slides/slide51.xml"/><Relationship Id="rId44" Type="http://schemas.openxmlformats.org/officeDocument/2006/relationships/slide" Target="slides/slide43.xml"/><Relationship Id="rId31" Type="http://schemas.openxmlformats.org/officeDocument/2006/relationships/slide" Target="slides/slide30.xml"/><Relationship Id="rId60" Type="http://schemas.openxmlformats.org/officeDocument/2006/relationships/printerSettings" Target="printerSettings/printerSettings1.bin"/><Relationship Id="rId10" Type="http://schemas.openxmlformats.org/officeDocument/2006/relationships/slide" Target="slides/slide9.xml"/><Relationship Id="rId65"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8E930857-322F-D242-B8F8-AD51A2E92D45}" type="datetime1">
              <a:rPr lang="en-US"/>
              <a:pPr>
                <a:defRPr/>
              </a:pPr>
              <a:t>2/6/14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4AC34DBE-C5BB-ED4B-A8C1-ACDDC400A8CB}" type="slidenum">
              <a:rPr lang="en-US"/>
              <a:pPr>
                <a:defRPr/>
              </a:pPr>
              <a:t>‹#›</a:t>
            </a:fld>
            <a:endParaRPr lang="en-US"/>
          </a:p>
        </p:txBody>
      </p:sp>
    </p:spTree>
    <p:extLst>
      <p:ext uri="{BB962C8B-B14F-4D97-AF65-F5344CB8AC3E}">
        <p14:creationId xmlns:p14="http://schemas.microsoft.com/office/powerpoint/2010/main" val="34549985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165EF9F1-D792-8D41-BFAB-10FEF3BF7754}" type="datetime1">
              <a:rPr lang="en-US"/>
              <a:pPr>
                <a:defRPr/>
              </a:pPr>
              <a:t>2/6/14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C0970669-6BEC-7E48-9EF0-53B297CBCDA4}" type="slidenum">
              <a:rPr lang="en-US"/>
              <a:pPr>
                <a:defRPr/>
              </a:pPr>
              <a:t>‹#›</a:t>
            </a:fld>
            <a:endParaRPr lang="en-US"/>
          </a:p>
        </p:txBody>
      </p:sp>
    </p:spTree>
    <p:extLst>
      <p:ext uri="{BB962C8B-B14F-4D97-AF65-F5344CB8AC3E}">
        <p14:creationId xmlns:p14="http://schemas.microsoft.com/office/powerpoint/2010/main" val="83328522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FD38672-174E-4646-AB48-BAD94A9688D7}" type="slidenum">
              <a:rPr lang="en-US" smtClean="0"/>
              <a:pPr>
                <a:defRPr/>
              </a:pPr>
              <a:t>55</a:t>
            </a:fld>
            <a:endParaRPr lang="en-US" dirty="0"/>
          </a:p>
        </p:txBody>
      </p:sp>
    </p:spTree>
    <p:extLst>
      <p:ext uri="{BB962C8B-B14F-4D97-AF65-F5344CB8AC3E}">
        <p14:creationId xmlns:p14="http://schemas.microsoft.com/office/powerpoint/2010/main" val="3986417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6275088"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BF67F12B-C6E8-134D-ACF6-24D66894FBB1}" type="datetime2">
              <a:rPr lang="en-US"/>
              <a:pPr>
                <a:defRPr/>
              </a:pPr>
              <a:t>Thursday, February 6, 14</a:t>
            </a:fld>
            <a:endParaRPr lang="en-US"/>
          </a:p>
        </p:txBody>
      </p:sp>
      <p:sp>
        <p:nvSpPr>
          <p:cNvPr id="6" name="Slide Number Placeholder 5"/>
          <p:cNvSpPr>
            <a:spLocks noGrp="1"/>
          </p:cNvSpPr>
          <p:nvPr>
            <p:ph type="sldNum" sz="quarter" idx="11"/>
          </p:nvPr>
        </p:nvSpPr>
        <p:spPr/>
        <p:txBody>
          <a:bodyPr/>
          <a:lstStyle>
            <a:lvl1pPr>
              <a:defRPr/>
            </a:lvl1pPr>
          </a:lstStyle>
          <a:p>
            <a:pPr>
              <a:defRPr/>
            </a:pPr>
            <a:fld id="{080BC726-03A1-0143-9B25-55AF8697BCA9}" type="slidenum">
              <a:rPr lang="en-US"/>
              <a:pPr>
                <a:defRPr/>
              </a:pPr>
              <a:t>‹#›</a:t>
            </a:fld>
            <a:endParaRPr lang="en-US"/>
          </a:p>
        </p:txBody>
      </p:sp>
    </p:spTree>
    <p:extLst>
      <p:ext uri="{BB962C8B-B14F-4D97-AF65-F5344CB8AC3E}">
        <p14:creationId xmlns:p14="http://schemas.microsoft.com/office/powerpoint/2010/main" val="1124531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400"/>
            </a:lvl1pPr>
            <a:lvl2pPr marL="457200" indent="-182880">
              <a:buFont typeface="Courier New"/>
              <a:buChar char="o"/>
              <a:defRPr sz="2400"/>
            </a:lvl2pPr>
            <a:lvl3pPr marL="731520" indent="-182880">
              <a:buFont typeface="Wingdings" charset="2"/>
              <a:buChar char="§"/>
              <a:defRPr sz="2400"/>
            </a:lvl3pPr>
            <a:lvl4pPr>
              <a:defRPr sz="2400"/>
            </a:lvl4pPr>
            <a:lvl5pPr marL="1188720" indent="-137160">
              <a:buFont typeface="Courier New"/>
              <a:buChar char="o"/>
              <a:defRPr sz="2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2"/>
          <p:cNvSpPr>
            <a:spLocks noGrp="1"/>
          </p:cNvSpPr>
          <p:nvPr>
            <p:ph type="dt" sz="half" idx="10"/>
          </p:nvPr>
        </p:nvSpPr>
        <p:spPr/>
        <p:txBody>
          <a:bodyPr/>
          <a:lstStyle>
            <a:lvl1pPr>
              <a:defRPr/>
            </a:lvl1pPr>
          </a:lstStyle>
          <a:p>
            <a:pPr>
              <a:defRPr/>
            </a:pPr>
            <a:fld id="{F0F4C4D6-5407-3A42-A322-2165B0D35E76}" type="datetime2">
              <a:rPr lang="en-US"/>
              <a:pPr>
                <a:defRPr/>
              </a:pPr>
              <a:t>Thursday, February 6, 14</a:t>
            </a:fld>
            <a:endParaRPr lang="en-US" dirty="0"/>
          </a:p>
        </p:txBody>
      </p:sp>
      <p:sp>
        <p:nvSpPr>
          <p:cNvPr id="5" name="Slide Number Placeholder 4"/>
          <p:cNvSpPr>
            <a:spLocks noGrp="1"/>
          </p:cNvSpPr>
          <p:nvPr>
            <p:ph type="sldNum" sz="quarter" idx="11"/>
          </p:nvPr>
        </p:nvSpPr>
        <p:spPr/>
        <p:txBody>
          <a:bodyPr/>
          <a:lstStyle>
            <a:lvl1pPr>
              <a:defRPr/>
            </a:lvl1pPr>
          </a:lstStyle>
          <a:p>
            <a:pPr>
              <a:defRPr/>
            </a:pPr>
            <a:fld id="{F65A2F51-D599-6941-B9F0-DFCBEAC3ACE7}" type="slidenum">
              <a:rPr lang="en-US"/>
              <a:pPr>
                <a:defRPr/>
              </a:pPr>
              <a:t>‹#›</a:t>
            </a:fld>
            <a:endParaRPr lang="en-US" dirty="0"/>
          </a:p>
        </p:txBody>
      </p:sp>
    </p:spTree>
    <p:extLst>
      <p:ext uri="{BB962C8B-B14F-4D97-AF65-F5344CB8AC3E}">
        <p14:creationId xmlns:p14="http://schemas.microsoft.com/office/powerpoint/2010/main" val="3131463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cxnSp>
        <p:nvCxnSpPr>
          <p:cNvPr id="4" name="Straight Connector 3"/>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2"/>
          <p:cNvSpPr>
            <a:spLocks noGrp="1"/>
          </p:cNvSpPr>
          <p:nvPr>
            <p:ph type="dt" sz="half" idx="10"/>
          </p:nvPr>
        </p:nvSpPr>
        <p:spPr/>
        <p:txBody>
          <a:bodyPr/>
          <a:lstStyle>
            <a:lvl1pPr>
              <a:defRPr>
                <a:solidFill>
                  <a:srgbClr val="FFFFFF"/>
                </a:solidFill>
              </a:defRPr>
            </a:lvl1pPr>
          </a:lstStyle>
          <a:p>
            <a:pPr>
              <a:defRPr/>
            </a:pPr>
            <a:fld id="{4CFC3EEA-143E-624A-988B-7DF4DA13CF83}" type="datetime2">
              <a:rPr lang="en-US"/>
              <a:pPr>
                <a:defRPr/>
              </a:pPr>
              <a:t>Thursday, February 6, 14</a:t>
            </a:fld>
            <a:endParaRPr lang="en-US" dirty="0"/>
          </a:p>
        </p:txBody>
      </p:sp>
      <p:sp>
        <p:nvSpPr>
          <p:cNvPr id="6" name="Slide Number Placeholder 4"/>
          <p:cNvSpPr>
            <a:spLocks noGrp="1"/>
          </p:cNvSpPr>
          <p:nvPr>
            <p:ph type="sldNum" sz="quarter" idx="11"/>
          </p:nvPr>
        </p:nvSpPr>
        <p:spPr/>
        <p:txBody>
          <a:bodyPr/>
          <a:lstStyle>
            <a:lvl1pPr>
              <a:defRPr>
                <a:solidFill>
                  <a:srgbClr val="FFFFFF"/>
                </a:solidFill>
              </a:defRPr>
            </a:lvl1pPr>
          </a:lstStyle>
          <a:p>
            <a:pPr>
              <a:defRPr/>
            </a:pPr>
            <a:fld id="{65821B1B-B1CC-674E-8739-E76EF24AEA96}" type="slidenum">
              <a:rPr lang="en-US"/>
              <a:pPr>
                <a:defRPr/>
              </a:pPr>
              <a:t>‹#›</a:t>
            </a:fld>
            <a:endParaRPr lang="en-US" dirty="0"/>
          </a:p>
        </p:txBody>
      </p:sp>
    </p:spTree>
    <p:extLst>
      <p:ext uri="{BB962C8B-B14F-4D97-AF65-F5344CB8AC3E}">
        <p14:creationId xmlns:p14="http://schemas.microsoft.com/office/powerpoint/2010/main" val="60345531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B82812FE-DB61-3D4F-9728-8D8E3D906EB7}" type="datetime2">
              <a:rPr lang="en-US"/>
              <a:pPr>
                <a:defRPr/>
              </a:pPr>
              <a:t>Thursday, February 6, 14</a:t>
            </a:fld>
            <a:endParaRPr lang="en-US" dirty="0"/>
          </a:p>
        </p:txBody>
      </p:sp>
      <p:sp>
        <p:nvSpPr>
          <p:cNvPr id="4" name="Slide Number Placeholder 4"/>
          <p:cNvSpPr>
            <a:spLocks noGrp="1"/>
          </p:cNvSpPr>
          <p:nvPr>
            <p:ph type="sldNum" sz="quarter" idx="11"/>
          </p:nvPr>
        </p:nvSpPr>
        <p:spPr/>
        <p:txBody>
          <a:bodyPr/>
          <a:lstStyle>
            <a:lvl1pPr>
              <a:defRPr/>
            </a:lvl1pPr>
          </a:lstStyle>
          <a:p>
            <a:pPr>
              <a:defRPr/>
            </a:pPr>
            <a:fld id="{2D09F26A-DF77-3741-822D-07FC3A2D20EB}" type="slidenum">
              <a:rPr lang="en-US"/>
              <a:pPr>
                <a:defRPr/>
              </a:pPr>
              <a:t>‹#›</a:t>
            </a:fld>
            <a:endParaRPr lang="en-US" dirty="0"/>
          </a:p>
        </p:txBody>
      </p:sp>
    </p:spTree>
    <p:extLst>
      <p:ext uri="{BB962C8B-B14F-4D97-AF65-F5344CB8AC3E}">
        <p14:creationId xmlns:p14="http://schemas.microsoft.com/office/powerpoint/2010/main" val="2510561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457200" y="954089"/>
            <a:ext cx="7607300" cy="617370"/>
          </a:xfrm>
        </p:spPr>
        <p:txBody>
          <a:bodyPr>
            <a:normAutofit/>
          </a:bodyPr>
          <a:lstStyle>
            <a:lvl1pPr marL="0" indent="0">
              <a:buNone/>
              <a:defRPr sz="2400" i="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3" name="Date Placeholder 2"/>
          <p:cNvSpPr>
            <a:spLocks noGrp="1"/>
          </p:cNvSpPr>
          <p:nvPr>
            <p:ph type="dt" sz="half" idx="10"/>
          </p:nvPr>
        </p:nvSpPr>
        <p:spPr/>
        <p:txBody>
          <a:bodyPr/>
          <a:lstStyle>
            <a:lvl1pPr>
              <a:defRPr/>
            </a:lvl1pPr>
          </a:lstStyle>
          <a:p>
            <a:pPr>
              <a:defRPr/>
            </a:pPr>
            <a:fld id="{DA231DCE-C43A-B54A-B9F6-90F30FCB7243}" type="datetime2">
              <a:rPr lang="en-US"/>
              <a:pPr>
                <a:defRPr/>
              </a:pPr>
              <a:t>Thursday, February 6, 14</a:t>
            </a:fld>
            <a:endParaRPr lang="en-US" dirty="0"/>
          </a:p>
        </p:txBody>
      </p:sp>
      <p:sp>
        <p:nvSpPr>
          <p:cNvPr id="4" name="Slide Number Placeholder 4"/>
          <p:cNvSpPr>
            <a:spLocks noGrp="1"/>
          </p:cNvSpPr>
          <p:nvPr>
            <p:ph type="sldNum" sz="quarter" idx="11"/>
          </p:nvPr>
        </p:nvSpPr>
        <p:spPr/>
        <p:txBody>
          <a:bodyPr/>
          <a:lstStyle>
            <a:lvl1pPr>
              <a:defRPr/>
            </a:lvl1pPr>
          </a:lstStyle>
          <a:p>
            <a:pPr>
              <a:defRPr/>
            </a:pPr>
            <a:fld id="{464BF970-8D63-0440-9A49-CDB60356E5FB}" type="slidenum">
              <a:rPr lang="en-US"/>
              <a:pPr>
                <a:defRPr/>
              </a:pPr>
              <a:t>‹#›</a:t>
            </a:fld>
            <a:endParaRPr lang="en-US" dirty="0"/>
          </a:p>
        </p:txBody>
      </p:sp>
    </p:spTree>
    <p:extLst>
      <p:ext uri="{BB962C8B-B14F-4D97-AF65-F5344CB8AC3E}">
        <p14:creationId xmlns:p14="http://schemas.microsoft.com/office/powerpoint/2010/main" val="1537580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2"/>
          <p:cNvSpPr>
            <a:spLocks noGrp="1"/>
          </p:cNvSpPr>
          <p:nvPr>
            <p:ph type="dt" sz="half" idx="10"/>
          </p:nvPr>
        </p:nvSpPr>
        <p:spPr/>
        <p:txBody>
          <a:bodyPr/>
          <a:lstStyle>
            <a:lvl1pPr>
              <a:defRPr/>
            </a:lvl1pPr>
          </a:lstStyle>
          <a:p>
            <a:pPr>
              <a:defRPr/>
            </a:pPr>
            <a:fld id="{1891F779-F2E7-104D-9747-A38C5755A359}" type="datetime2">
              <a:rPr lang="en-US"/>
              <a:pPr>
                <a:defRPr/>
              </a:pPr>
              <a:t>Thursday, February 6, 14</a:t>
            </a:fld>
            <a:endParaRPr lang="en-US" dirty="0"/>
          </a:p>
        </p:txBody>
      </p:sp>
      <p:sp>
        <p:nvSpPr>
          <p:cNvPr id="7" name="Slide Number Placeholder 4"/>
          <p:cNvSpPr>
            <a:spLocks noGrp="1"/>
          </p:cNvSpPr>
          <p:nvPr>
            <p:ph type="sldNum" sz="quarter" idx="11"/>
          </p:nvPr>
        </p:nvSpPr>
        <p:spPr/>
        <p:txBody>
          <a:bodyPr/>
          <a:lstStyle>
            <a:lvl1pPr>
              <a:defRPr/>
            </a:lvl1pPr>
          </a:lstStyle>
          <a:p>
            <a:pPr>
              <a:defRPr/>
            </a:pPr>
            <a:fld id="{F71F6257-6E9E-5948-A7CD-E047F8879033}" type="slidenum">
              <a:rPr lang="en-US"/>
              <a:pPr>
                <a:defRPr/>
              </a:pPr>
              <a:t>‹#›</a:t>
            </a:fld>
            <a:endParaRPr lang="en-US" dirty="0"/>
          </a:p>
        </p:txBody>
      </p:sp>
    </p:spTree>
    <p:extLst>
      <p:ext uri="{BB962C8B-B14F-4D97-AF65-F5344CB8AC3E}">
        <p14:creationId xmlns:p14="http://schemas.microsoft.com/office/powerpoint/2010/main" val="2431315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4630"/>
            <a:ext cx="2142680" cy="1264920"/>
          </a:xfrm>
        </p:spPr>
        <p:txBody>
          <a:bodyPr anchor="b"/>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228600"/>
            <a:ext cx="5904390" cy="6110057"/>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a:p>
        </p:txBody>
      </p:sp>
      <p:sp>
        <p:nvSpPr>
          <p:cNvPr id="4" name="Text Placeholder 3"/>
          <p:cNvSpPr>
            <a:spLocks noGrp="1"/>
          </p:cNvSpPr>
          <p:nvPr>
            <p:ph type="body" sz="half" idx="2"/>
          </p:nvPr>
        </p:nvSpPr>
        <p:spPr>
          <a:xfrm>
            <a:off x="457200" y="1536700"/>
            <a:ext cx="2139696" cy="4839716"/>
          </a:xfrm>
        </p:spPr>
        <p:txBody>
          <a:bodyPr>
            <a:normAutofit/>
          </a:bodyPr>
          <a:lstStyle>
            <a:lvl1pPr marL="342900" marR="0" indent="-342900" algn="l" defTabSz="914400" rtl="0" eaLnBrk="1" fontAlgn="auto" latinLnBrk="0" hangingPunct="1">
              <a:lnSpc>
                <a:spcPct val="100000"/>
              </a:lnSpc>
              <a:spcBef>
                <a:spcPct val="20000"/>
              </a:spcBef>
              <a:spcAft>
                <a:spcPts val="0"/>
              </a:spcAft>
              <a:buClr>
                <a:srgbClr val="7D67BD"/>
              </a:buClr>
              <a:buSzPct val="85000"/>
              <a:buFont typeface="+mj-lt"/>
              <a:buAutoNum type="arabicPeriod"/>
              <a:tabLst/>
              <a:defRPr sz="1400"/>
            </a:lvl1pPr>
            <a:lvl2pPr marL="457200" marR="0" indent="-182880" algn="l" defTabSz="914400" rtl="0" eaLnBrk="1" fontAlgn="auto" latinLnBrk="0" hangingPunct="1">
              <a:lnSpc>
                <a:spcPct val="100000"/>
              </a:lnSpc>
              <a:spcBef>
                <a:spcPct val="20000"/>
              </a:spcBef>
              <a:spcAft>
                <a:spcPts val="0"/>
              </a:spcAft>
              <a:buClr>
                <a:srgbClr val="7D67BD"/>
              </a:buClr>
              <a:buSzPct val="85000"/>
              <a:buFont typeface="Arial" pitchFamily="34" charset="0"/>
              <a:buChar char="•"/>
              <a:tabLst/>
              <a:defRPr sz="1400"/>
            </a:lvl2pPr>
            <a:lvl3pPr marL="731520" marR="0" indent="-182880" algn="l" defTabSz="914400" rtl="0" eaLnBrk="1" fontAlgn="auto" latinLnBrk="0" hangingPunct="1">
              <a:lnSpc>
                <a:spcPct val="100000"/>
              </a:lnSpc>
              <a:spcBef>
                <a:spcPct val="20000"/>
              </a:spcBef>
              <a:spcAft>
                <a:spcPts val="0"/>
              </a:spcAft>
              <a:buClr>
                <a:srgbClr val="7D67BD"/>
              </a:buClr>
              <a:buSzPct val="90000"/>
              <a:buFont typeface="Arial" pitchFamily="34" charset="0"/>
              <a:buChar char="•"/>
              <a:tabLst/>
              <a:defRPr sz="1400"/>
            </a:lvl3pPr>
            <a:lvl4pPr marL="1005840" marR="0" indent="-182880" algn="l" defTabSz="914400" rtl="0" eaLnBrk="1" fontAlgn="auto" latinLnBrk="0" hangingPunct="1">
              <a:lnSpc>
                <a:spcPct val="100000"/>
              </a:lnSpc>
              <a:spcBef>
                <a:spcPct val="20000"/>
              </a:spcBef>
              <a:spcAft>
                <a:spcPts val="0"/>
              </a:spcAft>
              <a:buClr>
                <a:srgbClr val="7D67BD"/>
              </a:buClr>
              <a:buSzTx/>
              <a:buFont typeface="Arial" pitchFamily="34" charset="0"/>
              <a:buChar char="•"/>
              <a:tabLst/>
              <a:defRPr sz="1400"/>
            </a:lvl4pPr>
            <a:lvl5pPr marL="1188720" marR="0" indent="-137160" algn="l" defTabSz="914400" rtl="0" eaLnBrk="1" fontAlgn="auto" latinLnBrk="0" hangingPunct="1">
              <a:lnSpc>
                <a:spcPct val="100000"/>
              </a:lnSpc>
              <a:spcBef>
                <a:spcPct val="20000"/>
              </a:spcBef>
              <a:spcAft>
                <a:spcPts val="0"/>
              </a:spcAft>
              <a:buClr>
                <a:srgbClr val="7D67BD"/>
              </a:buClr>
              <a:buSzPct val="100000"/>
              <a:buFont typeface="Arial" pitchFamily="34" charset="0"/>
              <a:buChar char="•"/>
              <a:tabLst/>
              <a:defRPr sz="14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5" name="Date Placeholder 2"/>
          <p:cNvSpPr>
            <a:spLocks noGrp="1"/>
          </p:cNvSpPr>
          <p:nvPr>
            <p:ph type="dt" sz="half" idx="10"/>
          </p:nvPr>
        </p:nvSpPr>
        <p:spPr/>
        <p:txBody>
          <a:bodyPr/>
          <a:lstStyle>
            <a:lvl1pPr>
              <a:defRPr/>
            </a:lvl1pPr>
          </a:lstStyle>
          <a:p>
            <a:pPr>
              <a:defRPr/>
            </a:pPr>
            <a:fld id="{DFE1A8ED-7BB8-3440-90F8-951BA0E417B9}" type="datetime2">
              <a:rPr lang="en-US"/>
              <a:pPr>
                <a:defRPr/>
              </a:pPr>
              <a:t>Thursday, February 6, 14</a:t>
            </a:fld>
            <a:endParaRPr lang="en-US" dirty="0"/>
          </a:p>
        </p:txBody>
      </p:sp>
      <p:sp>
        <p:nvSpPr>
          <p:cNvPr id="6" name="Slide Number Placeholder 4"/>
          <p:cNvSpPr>
            <a:spLocks noGrp="1"/>
          </p:cNvSpPr>
          <p:nvPr>
            <p:ph type="sldNum" sz="quarter" idx="11"/>
          </p:nvPr>
        </p:nvSpPr>
        <p:spPr/>
        <p:txBody>
          <a:bodyPr/>
          <a:lstStyle>
            <a:lvl1pPr>
              <a:defRPr/>
            </a:lvl1pPr>
          </a:lstStyle>
          <a:p>
            <a:pPr>
              <a:defRPr/>
            </a:pPr>
            <a:fld id="{311E1799-F64B-2646-B7FE-EB9AF80E57F9}" type="slidenum">
              <a:rPr lang="en-US"/>
              <a:pPr>
                <a:defRPr/>
              </a:pPr>
              <a:t>‹#›</a:t>
            </a:fld>
            <a:endParaRPr lang="en-US" dirty="0"/>
          </a:p>
        </p:txBody>
      </p:sp>
    </p:spTree>
    <p:extLst>
      <p:ext uri="{BB962C8B-B14F-4D97-AF65-F5344CB8AC3E}">
        <p14:creationId xmlns:p14="http://schemas.microsoft.com/office/powerpoint/2010/main" val="2924379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0"/>
          </p:nvPr>
        </p:nvSpPr>
        <p:spPr/>
        <p:txBody>
          <a:bodyPr/>
          <a:lstStyle>
            <a:lvl1pPr>
              <a:defRPr/>
            </a:lvl1pPr>
          </a:lstStyle>
          <a:p>
            <a:pPr>
              <a:defRPr/>
            </a:pPr>
            <a:fld id="{0D322FA7-CA98-8B4B-BA0E-0AA3B67902AF}" type="datetime2">
              <a:rPr lang="en-US"/>
              <a:pPr>
                <a:defRPr/>
              </a:pPr>
              <a:t>Thursday, February 6, 14</a:t>
            </a:fld>
            <a:endParaRPr lang="en-US" dirty="0"/>
          </a:p>
        </p:txBody>
      </p:sp>
      <p:sp>
        <p:nvSpPr>
          <p:cNvPr id="5" name="Slide Number Placeholder 4"/>
          <p:cNvSpPr>
            <a:spLocks noGrp="1"/>
          </p:cNvSpPr>
          <p:nvPr>
            <p:ph type="sldNum" sz="quarter" idx="11"/>
          </p:nvPr>
        </p:nvSpPr>
        <p:spPr/>
        <p:txBody>
          <a:bodyPr/>
          <a:lstStyle>
            <a:lvl1pPr>
              <a:defRPr/>
            </a:lvl1pPr>
          </a:lstStyle>
          <a:p>
            <a:pPr>
              <a:defRPr/>
            </a:pPr>
            <a:fld id="{8C24AD3E-416A-EB4E-97B5-558C375FD66E}" type="slidenum">
              <a:rPr lang="en-US"/>
              <a:pPr>
                <a:defRPr/>
              </a:pPr>
              <a:t>‹#›</a:t>
            </a:fld>
            <a:endParaRPr lang="en-US" dirty="0"/>
          </a:p>
        </p:txBody>
      </p:sp>
    </p:spTree>
    <p:extLst>
      <p:ext uri="{BB962C8B-B14F-4D97-AF65-F5344CB8AC3E}">
        <p14:creationId xmlns:p14="http://schemas.microsoft.com/office/powerpoint/2010/main" val="448784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2"/>
          <p:cNvSpPr>
            <a:spLocks noGrp="1"/>
          </p:cNvSpPr>
          <p:nvPr>
            <p:ph type="dt" sz="half" idx="10"/>
          </p:nvPr>
        </p:nvSpPr>
        <p:spPr/>
        <p:txBody>
          <a:bodyPr/>
          <a:lstStyle>
            <a:lvl1pPr>
              <a:defRPr/>
            </a:lvl1pPr>
          </a:lstStyle>
          <a:p>
            <a:pPr>
              <a:defRPr/>
            </a:pPr>
            <a:fld id="{B4FC9BEF-CEFE-9A4D-BF8E-197F0BBDAF3F}" type="datetime2">
              <a:rPr lang="en-US"/>
              <a:pPr>
                <a:defRPr/>
              </a:pPr>
              <a:t>Thursday, February 6, 14</a:t>
            </a:fld>
            <a:endParaRPr lang="en-US" dirty="0"/>
          </a:p>
        </p:txBody>
      </p:sp>
      <p:sp>
        <p:nvSpPr>
          <p:cNvPr id="5" name="Slide Number Placeholder 4"/>
          <p:cNvSpPr>
            <a:spLocks noGrp="1"/>
          </p:cNvSpPr>
          <p:nvPr>
            <p:ph type="sldNum" sz="quarter" idx="11"/>
          </p:nvPr>
        </p:nvSpPr>
        <p:spPr/>
        <p:txBody>
          <a:bodyPr/>
          <a:lstStyle>
            <a:lvl1pPr>
              <a:defRPr/>
            </a:lvl1pPr>
          </a:lstStyle>
          <a:p>
            <a:pPr>
              <a:defRPr/>
            </a:pPr>
            <a:fld id="{777E0AC6-D4CB-2F41-AA97-A4A19BC2DE79}" type="slidenum">
              <a:rPr lang="en-US"/>
              <a:pPr>
                <a:defRPr/>
              </a:pPr>
              <a:t>‹#›</a:t>
            </a:fld>
            <a:endParaRPr lang="en-US" dirty="0"/>
          </a:p>
        </p:txBody>
      </p:sp>
    </p:spTree>
    <p:extLst>
      <p:ext uri="{BB962C8B-B14F-4D97-AF65-F5344CB8AC3E}">
        <p14:creationId xmlns:p14="http://schemas.microsoft.com/office/powerpoint/2010/main" val="35645311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457200" y="231775"/>
            <a:ext cx="8229600" cy="64611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1028" name="Text Placeholder 2"/>
          <p:cNvSpPr>
            <a:spLocks noGrp="1"/>
          </p:cNvSpPr>
          <p:nvPr>
            <p:ph type="body" idx="1"/>
          </p:nvPr>
        </p:nvSpPr>
        <p:spPr bwMode="auto">
          <a:xfrm>
            <a:off x="457200" y="958850"/>
            <a:ext cx="8229600"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p:nvSpPr>
        <p:spPr>
          <a:xfrm>
            <a:off x="0" y="6496050"/>
            <a:ext cx="9144000" cy="3667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Date Placeholder 2"/>
          <p:cNvSpPr>
            <a:spLocks noGrp="1"/>
          </p:cNvSpPr>
          <p:nvPr>
            <p:ph type="dt" sz="half" idx="2"/>
          </p:nvPr>
        </p:nvSpPr>
        <p:spPr>
          <a:xfrm>
            <a:off x="457200" y="6515100"/>
            <a:ext cx="2895600" cy="328613"/>
          </a:xfrm>
          <a:prstGeom prst="rect">
            <a:avLst/>
          </a:prstGeom>
        </p:spPr>
        <p:txBody>
          <a:bodyPr/>
          <a:lstStyle>
            <a:lvl1pPr fontAlgn="auto">
              <a:spcBef>
                <a:spcPts val="0"/>
              </a:spcBef>
              <a:spcAft>
                <a:spcPts val="0"/>
              </a:spcAft>
              <a:defRPr sz="1200">
                <a:solidFill>
                  <a:schemeClr val="bg1"/>
                </a:solidFill>
                <a:latin typeface="+mn-lt"/>
                <a:ea typeface="+mn-ea"/>
                <a:cs typeface="+mn-cs"/>
              </a:defRPr>
            </a:lvl1pPr>
          </a:lstStyle>
          <a:p>
            <a:pPr>
              <a:defRPr/>
            </a:pPr>
            <a:fld id="{12A9CFDE-5277-4946-9A6A-71CC79CD094F}" type="datetime2">
              <a:rPr lang="en-US"/>
              <a:pPr>
                <a:defRPr/>
              </a:pPr>
              <a:t>Thursday, February 6, 14</a:t>
            </a:fld>
            <a:endParaRPr lang="en-US" dirty="0"/>
          </a:p>
        </p:txBody>
      </p:sp>
      <p:sp>
        <p:nvSpPr>
          <p:cNvPr id="21" name="Slide Number Placeholder 4"/>
          <p:cNvSpPr>
            <a:spLocks noGrp="1"/>
          </p:cNvSpPr>
          <p:nvPr>
            <p:ph type="sldNum" sz="quarter" idx="4"/>
          </p:nvPr>
        </p:nvSpPr>
        <p:spPr>
          <a:xfrm>
            <a:off x="7620000" y="6515100"/>
            <a:ext cx="1066800" cy="328613"/>
          </a:xfrm>
          <a:prstGeom prst="rect">
            <a:avLst/>
          </a:prstGeom>
        </p:spPr>
        <p:txBody>
          <a:bodyPr/>
          <a:lstStyle>
            <a:lvl1pPr algn="r" fontAlgn="auto">
              <a:spcBef>
                <a:spcPts val="0"/>
              </a:spcBef>
              <a:spcAft>
                <a:spcPts val="0"/>
              </a:spcAft>
              <a:defRPr sz="1200">
                <a:solidFill>
                  <a:schemeClr val="bg1"/>
                </a:solidFill>
                <a:latin typeface="+mn-lt"/>
                <a:ea typeface="+mn-ea"/>
                <a:cs typeface="+mn-cs"/>
              </a:defRPr>
            </a:lvl1pPr>
          </a:lstStyle>
          <a:p>
            <a:pPr>
              <a:defRPr/>
            </a:pPr>
            <a:fld id="{FA6F7986-5E8F-DB41-ACC6-064ECB274FA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53" r:id="rId1"/>
    <p:sldLayoutId id="2147484047" r:id="rId2"/>
    <p:sldLayoutId id="2147484054" r:id="rId3"/>
    <p:sldLayoutId id="2147484048" r:id="rId4"/>
    <p:sldLayoutId id="2147484049" r:id="rId5"/>
    <p:sldLayoutId id="2147484055" r:id="rId6"/>
    <p:sldLayoutId id="2147484050" r:id="rId7"/>
    <p:sldLayoutId id="2147484051" r:id="rId8"/>
    <p:sldLayoutId id="2147484052" r:id="rId9"/>
  </p:sldLayoutIdLst>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3600" kern="1200" spc="-1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36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36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36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36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6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a:solidFill>
            <a:schemeClr val="tx2"/>
          </a:solidFill>
          <a:latin typeface="Arial" charset="0"/>
          <a:ea typeface="ＭＳ Ｐゴシック" charset="0"/>
          <a:cs typeface="ＭＳ Ｐゴシック" charset="0"/>
        </a:defRPr>
      </a:lvl9pPr>
    </p:titleStyle>
    <p:bodyStyle>
      <a:lvl1pPr marL="182563" indent="-182563" algn="l" rtl="0" eaLnBrk="1" fontAlgn="base" hangingPunct="1">
        <a:spcBef>
          <a:spcPct val="20000"/>
        </a:spcBef>
        <a:spcAft>
          <a:spcPct val="0"/>
        </a:spcAft>
        <a:buClr>
          <a:schemeClr val="accent1"/>
        </a:buClr>
        <a:buSzPct val="85000"/>
        <a:buFont typeface="Arial" charset="0"/>
        <a:buChar char="•"/>
        <a:defRPr sz="1400"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14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sz="1400"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sz="14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1630" y="1371600"/>
            <a:ext cx="7785100" cy="1927225"/>
          </a:xfrm>
        </p:spPr>
        <p:txBody>
          <a:bodyPr/>
          <a:lstStyle/>
          <a:p>
            <a:r>
              <a:rPr lang="en-US" dirty="0"/>
              <a:t> </a:t>
            </a:r>
            <a:r>
              <a:rPr lang="en-US" dirty="0" smtClean="0"/>
              <a:t>   Player /     FILEs</a:t>
            </a:r>
            <a:br>
              <a:rPr lang="en-US" dirty="0" smtClean="0"/>
            </a:br>
            <a:r>
              <a:rPr lang="en-US" dirty="0" smtClean="0"/>
              <a:t>User Experience</a:t>
            </a:r>
            <a:br>
              <a:rPr lang="en-US" dirty="0" smtClean="0"/>
            </a:br>
            <a:r>
              <a:rPr lang="en-US" dirty="0" smtClean="0"/>
              <a:t>best practices</a:t>
            </a:r>
            <a:endParaRPr lang="en-US" dirty="0"/>
          </a:p>
        </p:txBody>
      </p:sp>
      <p:sp>
        <p:nvSpPr>
          <p:cNvPr id="3" name="Subtitle 2"/>
          <p:cNvSpPr>
            <a:spLocks noGrp="1"/>
          </p:cNvSpPr>
          <p:nvPr>
            <p:ph type="subTitle" idx="1"/>
          </p:nvPr>
        </p:nvSpPr>
        <p:spPr/>
        <p:txBody>
          <a:bodyPr/>
          <a:lstStyle/>
          <a:p>
            <a:r>
              <a:rPr lang="en-US" dirty="0" smtClean="0"/>
              <a:t>February 6, 2014</a:t>
            </a:r>
            <a:endParaRPr lang="en-US" dirty="0">
              <a:solidFill>
                <a:srgbClr val="FF0000"/>
              </a:solidFill>
            </a:endParaRPr>
          </a:p>
        </p:txBody>
      </p:sp>
      <p:pic>
        <p:nvPicPr>
          <p:cNvPr id="4" name="Picture 3" descr="UV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492750"/>
            <a:ext cx="77851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UVlogo.png"/>
          <p:cNvPicPr>
            <a:picLocks noChangeAspect="1"/>
          </p:cNvPicPr>
          <p:nvPr/>
        </p:nvPicPr>
        <p:blipFill rotWithShape="1">
          <a:blip r:embed="rId2">
            <a:extLst>
              <a:ext uri="{28A0092B-C50C-407E-A947-70E740481C1C}">
                <a14:useLocalDpi xmlns:a14="http://schemas.microsoft.com/office/drawing/2010/main" val="0"/>
              </a:ext>
            </a:extLst>
          </a:blip>
          <a:srcRect l="2" r="90483"/>
          <a:stretch/>
        </p:blipFill>
        <p:spPr bwMode="auto">
          <a:xfrm>
            <a:off x="691495" y="746650"/>
            <a:ext cx="740664"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UVlogo.png"/>
          <p:cNvPicPr>
            <a:picLocks noChangeAspect="1"/>
          </p:cNvPicPr>
          <p:nvPr/>
        </p:nvPicPr>
        <p:blipFill rotWithShape="1">
          <a:blip r:embed="rId2">
            <a:extLst>
              <a:ext uri="{28A0092B-C50C-407E-A947-70E740481C1C}">
                <a14:useLocalDpi xmlns:a14="http://schemas.microsoft.com/office/drawing/2010/main" val="0"/>
              </a:ext>
            </a:extLst>
          </a:blip>
          <a:srcRect l="2" r="90483"/>
          <a:stretch/>
        </p:blipFill>
        <p:spPr bwMode="auto">
          <a:xfrm>
            <a:off x="4527563" y="746650"/>
            <a:ext cx="740664"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088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Browser</a:t>
            </a:r>
            <a:r>
              <a:rPr lang="en-US" sz="2000" dirty="0"/>
              <a:t>: </a:t>
            </a:r>
            <a:r>
              <a:rPr lang="en-US" sz="2000" dirty="0" smtClean="0"/>
              <a:t>install retailer </a:t>
            </a:r>
            <a:r>
              <a:rPr lang="en-US" sz="2000" dirty="0" err="1" smtClean="0"/>
              <a:t>UVPlayer</a:t>
            </a:r>
            <a:endParaRPr lang="en-US" sz="2000" dirty="0"/>
          </a:p>
        </p:txBody>
      </p:sp>
      <p:sp>
        <p:nvSpPr>
          <p:cNvPr id="3" name="Text Placeholder 2"/>
          <p:cNvSpPr>
            <a:spLocks noGrp="1"/>
          </p:cNvSpPr>
          <p:nvPr>
            <p:ph type="body" sz="half" idx="2"/>
          </p:nvPr>
        </p:nvSpPr>
        <p:spPr/>
        <p:txBody>
          <a:bodyPr>
            <a:normAutofit/>
          </a:bodyPr>
          <a:lstStyle/>
          <a:p>
            <a:r>
              <a:rPr lang="en-US" sz="1200" dirty="0" smtClean="0"/>
              <a:t>If no </a:t>
            </a:r>
            <a:r>
              <a:rPr lang="en-US" sz="1200" dirty="0" err="1" smtClean="0"/>
              <a:t>UVPlayer</a:t>
            </a:r>
            <a:r>
              <a:rPr lang="en-US" sz="1200" dirty="0" smtClean="0"/>
              <a:t> is detected and you have a </a:t>
            </a:r>
            <a:r>
              <a:rPr lang="en-US" sz="1200" dirty="0" err="1" smtClean="0"/>
              <a:t>UVPlayer</a:t>
            </a:r>
            <a:r>
              <a:rPr lang="en-US" sz="1200" dirty="0" smtClean="0"/>
              <a:t>, provide option to install your </a:t>
            </a:r>
            <a:r>
              <a:rPr lang="en-US" sz="1200" dirty="0" err="1" smtClean="0"/>
              <a:t>UVPlayer</a:t>
            </a:r>
            <a:r>
              <a:rPr lang="en-US" sz="1200" dirty="0" smtClean="0"/>
              <a:t>.</a:t>
            </a:r>
          </a:p>
          <a:p>
            <a:r>
              <a:rPr lang="en-US" sz="1200" dirty="0" smtClean="0"/>
              <a:t>Let the user know if it is free.</a:t>
            </a:r>
          </a:p>
          <a:p>
            <a:r>
              <a:rPr lang="en-US" sz="1200" dirty="0" smtClean="0"/>
              <a:t>The video file should begin downloading automatically as soon as the </a:t>
            </a:r>
            <a:r>
              <a:rPr lang="en-US" sz="1200" dirty="0" err="1" smtClean="0"/>
              <a:t>UVPlayer</a:t>
            </a:r>
            <a:r>
              <a:rPr lang="en-US" sz="1200" dirty="0" smtClean="0"/>
              <a:t> has finished installing.</a:t>
            </a:r>
            <a:endParaRPr lang="en-US" sz="1200" dirty="0"/>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9</a:t>
            </a:fld>
            <a:endParaRPr lang="en-US" dirty="0"/>
          </a:p>
        </p:txBody>
      </p:sp>
      <p:pic>
        <p:nvPicPr>
          <p:cNvPr id="8" name="Content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354" t="6992" r="7299" b="7661"/>
          <a:stretch/>
        </p:blipFill>
        <p:spPr>
          <a:xfrm>
            <a:off x="2831573" y="918030"/>
            <a:ext cx="5861304" cy="4287435"/>
          </a:xfrm>
        </p:spPr>
      </p:pic>
    </p:spTree>
    <p:extLst>
      <p:ext uri="{BB962C8B-B14F-4D97-AF65-F5344CB8AC3E}">
        <p14:creationId xmlns:p14="http://schemas.microsoft.com/office/powerpoint/2010/main" val="10458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630"/>
            <a:ext cx="2367610" cy="1264920"/>
          </a:xfrm>
        </p:spPr>
        <p:txBody>
          <a:bodyPr>
            <a:normAutofit/>
          </a:bodyPr>
          <a:lstStyle/>
          <a:p>
            <a:r>
              <a:rPr lang="en-US" sz="2000" dirty="0" smtClean="0"/>
              <a:t>Browser</a:t>
            </a:r>
            <a:r>
              <a:rPr lang="en-US" sz="2000" dirty="0"/>
              <a:t>: </a:t>
            </a:r>
            <a:r>
              <a:rPr lang="en-US" sz="2000" dirty="0" smtClean="0"/>
              <a:t>multi found, choose </a:t>
            </a:r>
            <a:r>
              <a:rPr lang="en-US" sz="2000" dirty="0" err="1" smtClean="0"/>
              <a:t>UVPlayer</a:t>
            </a:r>
            <a:endParaRPr lang="en-US" sz="2000" dirty="0"/>
          </a:p>
        </p:txBody>
      </p:sp>
      <p:sp>
        <p:nvSpPr>
          <p:cNvPr id="3" name="Text Placeholder 2"/>
          <p:cNvSpPr>
            <a:spLocks noGrp="1"/>
          </p:cNvSpPr>
          <p:nvPr>
            <p:ph type="body" sz="half" idx="2"/>
          </p:nvPr>
        </p:nvSpPr>
        <p:spPr/>
        <p:txBody>
          <a:bodyPr>
            <a:normAutofit/>
          </a:bodyPr>
          <a:lstStyle/>
          <a:p>
            <a:r>
              <a:rPr lang="en-US" sz="1200" dirty="0" smtClean="0"/>
              <a:t>If it is possible to check for other </a:t>
            </a:r>
            <a:r>
              <a:rPr lang="en-US" sz="1200" dirty="0" err="1" smtClean="0"/>
              <a:t>UVPlayers</a:t>
            </a:r>
            <a:r>
              <a:rPr lang="en-US" sz="1200" dirty="0"/>
              <a:t> </a:t>
            </a:r>
            <a:r>
              <a:rPr lang="en-US" sz="1200" dirty="0" smtClean="0"/>
              <a:t>and multiple are found, ask the user which </a:t>
            </a:r>
            <a:r>
              <a:rPr lang="en-US" sz="1200" dirty="0" err="1" smtClean="0"/>
              <a:t>UVPlayer</a:t>
            </a:r>
            <a:r>
              <a:rPr lang="en-US" sz="1200" dirty="0" smtClean="0"/>
              <a:t> s/he would like to use.</a:t>
            </a:r>
          </a:p>
          <a:p>
            <a:r>
              <a:rPr lang="en-US" sz="1200" dirty="0" smtClean="0"/>
              <a:t>Provide a subdued option to download just the </a:t>
            </a:r>
            <a:r>
              <a:rPr lang="en-US" sz="1200" dirty="0" err="1" smtClean="0"/>
              <a:t>UVFile</a:t>
            </a:r>
            <a:r>
              <a:rPr lang="en-US" sz="1200" dirty="0" smtClean="0"/>
              <a:t>.</a:t>
            </a:r>
            <a:endParaRPr lang="en-US" sz="1200" dirty="0"/>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10</a:t>
            </a:fld>
            <a:endParaRPr lang="en-US" dirty="0"/>
          </a:p>
        </p:txBody>
      </p:sp>
      <p:pic>
        <p:nvPicPr>
          <p:cNvPr id="8" name="Content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493" t="7493" r="7493" b="7493"/>
          <a:stretch/>
        </p:blipFill>
        <p:spPr>
          <a:xfrm>
            <a:off x="2825496" y="924496"/>
            <a:ext cx="5861304" cy="4295190"/>
          </a:xfrm>
        </p:spPr>
      </p:pic>
    </p:spTree>
    <p:extLst>
      <p:ext uri="{BB962C8B-B14F-4D97-AF65-F5344CB8AC3E}">
        <p14:creationId xmlns:p14="http://schemas.microsoft.com/office/powerpoint/2010/main" val="1189557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Download options</a:t>
            </a:r>
            <a:endParaRPr lang="en-US" dirty="0"/>
          </a:p>
        </p:txBody>
      </p:sp>
      <p:sp>
        <p:nvSpPr>
          <p:cNvPr id="3" name="Text Placeholder 2"/>
          <p:cNvSpPr>
            <a:spLocks noGrp="1"/>
          </p:cNvSpPr>
          <p:nvPr>
            <p:ph type="body" idx="1"/>
          </p:nvPr>
        </p:nvSpPr>
        <p:spPr/>
        <p:txBody>
          <a:bodyPr/>
          <a:lstStyle/>
          <a:p>
            <a:r>
              <a:rPr lang="en-US" dirty="0" smtClean="0"/>
              <a:t>Player UI</a:t>
            </a:r>
            <a:endParaRPr lang="en-US" dirty="0"/>
          </a:p>
        </p:txBody>
      </p:sp>
      <p:sp>
        <p:nvSpPr>
          <p:cNvPr id="4" name="Slide Number Placeholder 3"/>
          <p:cNvSpPr>
            <a:spLocks noGrp="1"/>
          </p:cNvSpPr>
          <p:nvPr>
            <p:ph type="sldNum" sz="quarter" idx="11"/>
          </p:nvPr>
        </p:nvSpPr>
        <p:spPr/>
        <p:txBody>
          <a:bodyPr/>
          <a:lstStyle/>
          <a:p>
            <a:pPr>
              <a:defRPr/>
            </a:pPr>
            <a:fld id="{65821B1B-B1CC-674E-8739-E76EF24AEA96}" type="slidenum">
              <a:rPr lang="en-US" smtClean="0"/>
              <a:pPr>
                <a:defRPr/>
              </a:pPr>
              <a:t>11</a:t>
            </a:fld>
            <a:endParaRPr lang="en-US" dirty="0"/>
          </a:p>
        </p:txBody>
      </p:sp>
    </p:spTree>
    <p:extLst>
      <p:ext uri="{BB962C8B-B14F-4D97-AF65-F5344CB8AC3E}">
        <p14:creationId xmlns:p14="http://schemas.microsoft.com/office/powerpoint/2010/main" val="116859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Player</a:t>
            </a:r>
            <a:r>
              <a:rPr lang="en-US" sz="2000" dirty="0"/>
              <a:t>: </a:t>
            </a:r>
            <a:r>
              <a:rPr lang="en-US" sz="2000" dirty="0" smtClean="0"/>
              <a:t/>
            </a:r>
            <a:br>
              <a:rPr lang="en-US" sz="2000" dirty="0" smtClean="0"/>
            </a:br>
            <a:r>
              <a:rPr lang="en-US" sz="2000" dirty="0" smtClean="0"/>
              <a:t>Update to </a:t>
            </a:r>
            <a:r>
              <a:rPr lang="en-US" sz="2000" dirty="0" err="1" smtClean="0"/>
              <a:t>UVPlayer</a:t>
            </a:r>
            <a:endParaRPr lang="en-US" sz="2000" dirty="0"/>
          </a:p>
        </p:txBody>
      </p:sp>
      <p:sp>
        <p:nvSpPr>
          <p:cNvPr id="3" name="Text Placeholder 2"/>
          <p:cNvSpPr>
            <a:spLocks noGrp="1"/>
          </p:cNvSpPr>
          <p:nvPr>
            <p:ph type="body" sz="half" idx="2"/>
          </p:nvPr>
        </p:nvSpPr>
        <p:spPr/>
        <p:txBody>
          <a:bodyPr>
            <a:normAutofit/>
          </a:bodyPr>
          <a:lstStyle/>
          <a:p>
            <a:r>
              <a:rPr lang="en-US" sz="1200" dirty="0" smtClean="0"/>
              <a:t>When a player is launched, detect if an update is available and prompt to install the update if applicable.</a:t>
            </a:r>
          </a:p>
          <a:p>
            <a:r>
              <a:rPr lang="en-US" sz="1200" dirty="0" smtClean="0"/>
              <a:t>If the update converts the player to a </a:t>
            </a:r>
            <a:r>
              <a:rPr lang="en-US" sz="1200" dirty="0" err="1" smtClean="0"/>
              <a:t>UVPlayer</a:t>
            </a:r>
            <a:r>
              <a:rPr lang="en-US" sz="1200" dirty="0" smtClean="0"/>
              <a:t>, educate the user that a </a:t>
            </a:r>
            <a:r>
              <a:rPr lang="en-US" sz="1200" dirty="0" err="1" smtClean="0"/>
              <a:t>UVPlayer</a:t>
            </a:r>
            <a:r>
              <a:rPr lang="en-US" sz="1200" dirty="0" smtClean="0"/>
              <a:t> will be able to play any </a:t>
            </a:r>
            <a:r>
              <a:rPr lang="en-US" sz="1200" dirty="0" err="1" smtClean="0"/>
              <a:t>UVFile</a:t>
            </a:r>
            <a:r>
              <a:rPr lang="en-US" sz="1200" dirty="0" smtClean="0"/>
              <a:t> from any UV service.</a:t>
            </a:r>
            <a:endParaRPr lang="en-US" sz="1200" dirty="0"/>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12</a:t>
            </a:fld>
            <a:endParaRPr lang="en-US" dirty="0"/>
          </a:p>
        </p:txBody>
      </p:sp>
      <p:pic>
        <p:nvPicPr>
          <p:cNvPr id="7" name="Content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393" t="7393" r="7393" b="7393"/>
          <a:stretch/>
        </p:blipFill>
        <p:spPr>
          <a:xfrm>
            <a:off x="2933982" y="801351"/>
            <a:ext cx="5752818" cy="4215689"/>
          </a:xfrm>
        </p:spPr>
      </p:pic>
    </p:spTree>
    <p:extLst>
      <p:ext uri="{BB962C8B-B14F-4D97-AF65-F5344CB8AC3E}">
        <p14:creationId xmlns:p14="http://schemas.microsoft.com/office/powerpoint/2010/main" val="1590831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err="1" smtClean="0"/>
              <a:t>UVPlayer</a:t>
            </a:r>
            <a:r>
              <a:rPr lang="en-US" sz="2000" dirty="0" smtClean="0"/>
              <a:t>: Library, details popup, file not downloaded</a:t>
            </a:r>
            <a:endParaRPr lang="en-US" sz="2000" dirty="0"/>
          </a:p>
        </p:txBody>
      </p:sp>
      <p:sp>
        <p:nvSpPr>
          <p:cNvPr id="3" name="Text Placeholder 2"/>
          <p:cNvSpPr>
            <a:spLocks noGrp="1"/>
          </p:cNvSpPr>
          <p:nvPr>
            <p:ph type="body" sz="half" idx="2"/>
          </p:nvPr>
        </p:nvSpPr>
        <p:spPr/>
        <p:txBody>
          <a:bodyPr>
            <a:normAutofit fontScale="92500"/>
          </a:bodyPr>
          <a:lstStyle/>
          <a:p>
            <a:r>
              <a:rPr lang="en-US" sz="1200" dirty="0" smtClean="0"/>
              <a:t>If user taps for info about a title, include options to download HD or SD if both are owned.</a:t>
            </a:r>
          </a:p>
          <a:p>
            <a:r>
              <a:rPr lang="en-US" sz="1200" dirty="0" smtClean="0"/>
              <a:t>Display file size and label as </a:t>
            </a:r>
            <a:r>
              <a:rPr lang="en-US" sz="1200" dirty="0" err="1" smtClean="0"/>
              <a:t>UVFiles</a:t>
            </a:r>
            <a:r>
              <a:rPr lang="en-US" sz="1200" dirty="0" smtClean="0"/>
              <a:t>.</a:t>
            </a:r>
          </a:p>
          <a:p>
            <a:r>
              <a:rPr lang="en-US" sz="1200" dirty="0" smtClean="0"/>
              <a:t>If no </a:t>
            </a:r>
            <a:r>
              <a:rPr lang="en-US" sz="1200" dirty="0" err="1" smtClean="0"/>
              <a:t>UVFile</a:t>
            </a:r>
            <a:r>
              <a:rPr lang="en-US" sz="1200" dirty="0" smtClean="0"/>
              <a:t> is available, do not display the </a:t>
            </a:r>
            <a:r>
              <a:rPr lang="en-US" sz="1200" dirty="0" err="1" smtClean="0"/>
              <a:t>UVFile</a:t>
            </a:r>
            <a:r>
              <a:rPr lang="en-US" sz="1200" dirty="0" smtClean="0"/>
              <a:t> label.</a:t>
            </a:r>
          </a:p>
          <a:p>
            <a:r>
              <a:rPr lang="en-US" sz="1200" dirty="0" smtClean="0"/>
              <a:t>It is recommended that legacy files be treated equally with </a:t>
            </a:r>
            <a:r>
              <a:rPr lang="en-US" sz="1200" dirty="0" err="1" smtClean="0"/>
              <a:t>UVFiles</a:t>
            </a:r>
            <a:r>
              <a:rPr lang="en-US" sz="1200" dirty="0" smtClean="0"/>
              <a:t>, with the exception of the label. (Most users won’t care what type of file it is as long as it plays.)</a:t>
            </a:r>
          </a:p>
          <a:p>
            <a:r>
              <a:rPr lang="en-US" sz="1200" dirty="0"/>
              <a:t>Include options to view all vs. on device</a:t>
            </a:r>
            <a:r>
              <a:rPr lang="en-US" sz="1200" dirty="0" smtClean="0"/>
              <a:t>.</a:t>
            </a:r>
          </a:p>
          <a:p>
            <a:r>
              <a:rPr lang="en-US" sz="1200" dirty="0" smtClean="0"/>
              <a:t>Consider including multiple views such as grid vs. list if needed to ensure ease of use.</a:t>
            </a:r>
          </a:p>
          <a:p>
            <a:r>
              <a:rPr lang="en-US" sz="1200" dirty="0">
                <a:ea typeface="Calibri"/>
                <a:cs typeface="Arial"/>
              </a:rPr>
              <a:t>Support vertical &amp; horizontal device orientations for tablet and phone devices.</a:t>
            </a:r>
          </a:p>
          <a:p>
            <a:endParaRPr lang="en-US" sz="1200" dirty="0">
              <a:solidFill>
                <a:srgbClr val="FF0000"/>
              </a:solidFill>
            </a:endParaRPr>
          </a:p>
          <a:p>
            <a:endParaRPr lang="en-US" sz="1200" dirty="0"/>
          </a:p>
          <a:p>
            <a:endParaRPr lang="en-US" sz="1200" dirty="0"/>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13</a:t>
            </a:fld>
            <a:endParaRPr lang="en-US" dirty="0"/>
          </a:p>
        </p:txBody>
      </p:sp>
      <p:pic>
        <p:nvPicPr>
          <p:cNvPr id="7" name="Content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493" t="7493" r="7493" b="7493"/>
          <a:stretch/>
        </p:blipFill>
        <p:spPr>
          <a:xfrm>
            <a:off x="2934401" y="956048"/>
            <a:ext cx="5752399" cy="4215384"/>
          </a:xfrm>
        </p:spPr>
      </p:pic>
    </p:spTree>
    <p:extLst>
      <p:ext uri="{BB962C8B-B14F-4D97-AF65-F5344CB8AC3E}">
        <p14:creationId xmlns:p14="http://schemas.microsoft.com/office/powerpoint/2010/main" val="1786918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err="1" smtClean="0"/>
              <a:t>UVPlayer</a:t>
            </a:r>
            <a:r>
              <a:rPr lang="en-US" sz="2000" dirty="0" smtClean="0"/>
              <a:t>: Library, download popup</a:t>
            </a:r>
            <a:endParaRPr lang="en-US" sz="2000" dirty="0"/>
          </a:p>
        </p:txBody>
      </p:sp>
      <p:sp>
        <p:nvSpPr>
          <p:cNvPr id="3" name="Text Placeholder 2"/>
          <p:cNvSpPr>
            <a:spLocks noGrp="1"/>
          </p:cNvSpPr>
          <p:nvPr>
            <p:ph type="body" sz="half" idx="2"/>
          </p:nvPr>
        </p:nvSpPr>
        <p:spPr/>
        <p:txBody>
          <a:bodyPr>
            <a:normAutofit/>
          </a:bodyPr>
          <a:lstStyle/>
          <a:p>
            <a:r>
              <a:rPr lang="en-US" sz="1200" dirty="0" smtClean="0"/>
              <a:t>If user taps the download button, provide options for HD and SD.</a:t>
            </a:r>
          </a:p>
          <a:p>
            <a:r>
              <a:rPr lang="en-US" sz="1200" dirty="0" smtClean="0"/>
              <a:t>If user does not own HD, include option to Upgrade to HD.</a:t>
            </a:r>
          </a:p>
          <a:p>
            <a:r>
              <a:rPr lang="en-US" sz="1200" dirty="0">
                <a:solidFill>
                  <a:srgbClr val="000000"/>
                </a:solidFill>
                <a:ea typeface="Calibri"/>
                <a:cs typeface="Arial"/>
              </a:rPr>
              <a:t>Provide link/button to retailer for </a:t>
            </a:r>
            <a:r>
              <a:rPr lang="en-US" sz="1200" dirty="0" smtClean="0">
                <a:solidFill>
                  <a:srgbClr val="000000"/>
                </a:solidFill>
                <a:ea typeface="Calibri"/>
                <a:cs typeface="Arial"/>
              </a:rPr>
              <a:t>general browsing for new purchases.</a:t>
            </a:r>
            <a:endParaRPr lang="en-US" sz="1200" dirty="0">
              <a:solidFill>
                <a:srgbClr val="000000"/>
              </a:solidFill>
              <a:ea typeface="Calibri"/>
              <a:cs typeface="Arial"/>
            </a:endParaRPr>
          </a:p>
          <a:p>
            <a:endParaRPr lang="en-US" sz="1200" dirty="0"/>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14</a:t>
            </a:fld>
            <a:endParaRPr lang="en-US" dirty="0"/>
          </a:p>
        </p:txBody>
      </p:sp>
      <p:pic>
        <p:nvPicPr>
          <p:cNvPr id="9" name="Content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493" t="7493" r="7493" b="7493"/>
          <a:stretch/>
        </p:blipFill>
        <p:spPr>
          <a:xfrm>
            <a:off x="2934400" y="956047"/>
            <a:ext cx="5752400" cy="4215384"/>
          </a:xfrm>
        </p:spPr>
      </p:pic>
    </p:spTree>
    <p:extLst>
      <p:ext uri="{BB962C8B-B14F-4D97-AF65-F5344CB8AC3E}">
        <p14:creationId xmlns:p14="http://schemas.microsoft.com/office/powerpoint/2010/main" val="3539823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err="1" smtClean="0"/>
              <a:t>UVPlayer</a:t>
            </a:r>
            <a:r>
              <a:rPr lang="en-US" sz="2000" dirty="0" smtClean="0"/>
              <a:t>: downloading </a:t>
            </a:r>
            <a:r>
              <a:rPr lang="en-US" sz="2000" dirty="0"/>
              <a:t>f</a:t>
            </a:r>
            <a:r>
              <a:rPr lang="en-US" sz="2000" dirty="0" smtClean="0"/>
              <a:t>ile</a:t>
            </a:r>
            <a:endParaRPr lang="en-US" sz="2000" dirty="0"/>
          </a:p>
        </p:txBody>
      </p:sp>
      <p:sp>
        <p:nvSpPr>
          <p:cNvPr id="3" name="Text Placeholder 2"/>
          <p:cNvSpPr>
            <a:spLocks noGrp="1"/>
          </p:cNvSpPr>
          <p:nvPr>
            <p:ph type="body" sz="half" idx="2"/>
          </p:nvPr>
        </p:nvSpPr>
        <p:spPr>
          <a:xfrm>
            <a:off x="457199" y="1536700"/>
            <a:ext cx="2367611" cy="4839716"/>
          </a:xfrm>
        </p:spPr>
        <p:txBody>
          <a:bodyPr>
            <a:normAutofit fontScale="85000" lnSpcReduction="20000"/>
          </a:bodyPr>
          <a:lstStyle/>
          <a:p>
            <a:r>
              <a:rPr lang="en-US" sz="1200" dirty="0" smtClean="0"/>
              <a:t>Support progressive download if possible so the user can begin playing the content early. </a:t>
            </a:r>
          </a:p>
          <a:p>
            <a:r>
              <a:rPr lang="en-US" sz="1200" dirty="0" smtClean="0">
                <a:solidFill>
                  <a:srgbClr val="000000"/>
                </a:solidFill>
              </a:rPr>
              <a:t>Support background downloading whenever possible, even if app is closed or device goes to sleep.</a:t>
            </a:r>
          </a:p>
          <a:p>
            <a:r>
              <a:rPr lang="en-US" sz="1200" dirty="0" smtClean="0">
                <a:solidFill>
                  <a:srgbClr val="000000"/>
                </a:solidFill>
              </a:rPr>
              <a:t>When </a:t>
            </a:r>
            <a:r>
              <a:rPr lang="en-US" sz="1200" dirty="0">
                <a:solidFill>
                  <a:srgbClr val="000000"/>
                </a:solidFill>
              </a:rPr>
              <a:t>the app is running in the </a:t>
            </a:r>
            <a:r>
              <a:rPr lang="en-US" sz="1200" dirty="0" smtClean="0">
                <a:solidFill>
                  <a:srgbClr val="000000"/>
                </a:solidFill>
              </a:rPr>
              <a:t>background, provide alert notification for “the download will continue” and “the download is complete”.</a:t>
            </a:r>
          </a:p>
          <a:p>
            <a:r>
              <a:rPr lang="en-US" sz="1200" dirty="0" smtClean="0"/>
              <a:t>Include states for:</a:t>
            </a:r>
          </a:p>
          <a:p>
            <a:pPr lvl="1"/>
            <a:r>
              <a:rPr lang="en-US" sz="1200" dirty="0" smtClean="0"/>
              <a:t>Available for download (download button)</a:t>
            </a:r>
          </a:p>
          <a:p>
            <a:pPr lvl="1"/>
            <a:r>
              <a:rPr lang="en-US" sz="1200" dirty="0" smtClean="0"/>
              <a:t>Buffering (play not avail yet. Shown dimmed here.)</a:t>
            </a:r>
          </a:p>
          <a:p>
            <a:pPr lvl="1"/>
            <a:r>
              <a:rPr lang="en-US" sz="1200" dirty="0" smtClean="0"/>
              <a:t>Buffered (user can start playing)</a:t>
            </a:r>
          </a:p>
          <a:p>
            <a:pPr lvl="1"/>
            <a:r>
              <a:rPr lang="en-US" sz="1200" dirty="0" smtClean="0"/>
              <a:t>Download complete (play button)</a:t>
            </a:r>
          </a:p>
          <a:p>
            <a:pPr lvl="1"/>
            <a:r>
              <a:rPr lang="en-US" sz="1200" dirty="0" smtClean="0"/>
              <a:t>Download not available (info icon to learn how/where to get it)</a:t>
            </a:r>
          </a:p>
          <a:p>
            <a:pPr lvl="1"/>
            <a:r>
              <a:rPr lang="en-US" sz="1200" dirty="0" smtClean="0"/>
              <a:t>If user has already downloaded an SD version, include a “Get HD” button to allow download of HD or upsell to HD.</a:t>
            </a:r>
          </a:p>
          <a:p>
            <a:pPr lvl="1"/>
            <a:r>
              <a:rPr lang="en-US" sz="1200" dirty="0" smtClean="0"/>
              <a:t>If user has downloaded SD version but owns HD version, allow for HD streaming.</a:t>
            </a:r>
          </a:p>
          <a:p>
            <a:r>
              <a:rPr lang="en-US" sz="1200" dirty="0" smtClean="0"/>
              <a:t>Include an indicator for when downloads are in progress, and allow the user to access the download queue.</a:t>
            </a:r>
          </a:p>
          <a:p>
            <a:endParaRPr lang="en-US" dirty="0"/>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15</a:t>
            </a:fld>
            <a:endParaRPr lang="en-US" dirty="0"/>
          </a:p>
        </p:txBody>
      </p:sp>
      <p:pic>
        <p:nvPicPr>
          <p:cNvPr id="9" name="Content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493" t="7493" r="7493" b="7493"/>
          <a:stretch/>
        </p:blipFill>
        <p:spPr>
          <a:xfrm>
            <a:off x="2934399" y="948157"/>
            <a:ext cx="5752401" cy="4215384"/>
          </a:xfrm>
        </p:spPr>
      </p:pic>
    </p:spTree>
    <p:extLst>
      <p:ext uri="{BB962C8B-B14F-4D97-AF65-F5344CB8AC3E}">
        <p14:creationId xmlns:p14="http://schemas.microsoft.com/office/powerpoint/2010/main" val="3944004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err="1" smtClean="0"/>
              <a:t>UVPlayer</a:t>
            </a:r>
            <a:r>
              <a:rPr lang="en-US" sz="2000" dirty="0" smtClean="0"/>
              <a:t>: download queue dropdown</a:t>
            </a:r>
            <a:endParaRPr lang="en-US" sz="2000" dirty="0"/>
          </a:p>
        </p:txBody>
      </p:sp>
      <p:sp>
        <p:nvSpPr>
          <p:cNvPr id="3" name="Text Placeholder 2"/>
          <p:cNvSpPr>
            <a:spLocks noGrp="1"/>
          </p:cNvSpPr>
          <p:nvPr>
            <p:ph type="body" sz="half" idx="2"/>
          </p:nvPr>
        </p:nvSpPr>
        <p:spPr>
          <a:xfrm>
            <a:off x="457199" y="1536700"/>
            <a:ext cx="2367611" cy="4839716"/>
          </a:xfrm>
        </p:spPr>
        <p:txBody>
          <a:bodyPr>
            <a:normAutofit fontScale="92500"/>
          </a:bodyPr>
          <a:lstStyle/>
          <a:p>
            <a:r>
              <a:rPr lang="en-US" dirty="0" smtClean="0"/>
              <a:t>Include indicator for when downloads are in progress and allow the user to get to the download queue. </a:t>
            </a:r>
          </a:p>
          <a:p>
            <a:r>
              <a:rPr lang="en-US" dirty="0"/>
              <a:t>Allow the user to pause, resume, delete, and change order of downloads in the queue.</a:t>
            </a:r>
          </a:p>
          <a:p>
            <a:r>
              <a:rPr lang="en-US" dirty="0" smtClean="0"/>
              <a:t>Show estimated time to complete downloads, along with file size.</a:t>
            </a:r>
          </a:p>
          <a:p>
            <a:r>
              <a:rPr lang="en-US" dirty="0" smtClean="0"/>
              <a:t>Show resolution being downloaded.</a:t>
            </a:r>
          </a:p>
          <a:p>
            <a:r>
              <a:rPr lang="en-US" dirty="0" smtClean="0"/>
              <a:t>Example shown here: the indicator shows progress bar. Tapping the indicator opens a panel to display the download queue. User can drag/drop to re-order, pause, resume, delete.</a:t>
            </a:r>
            <a:endParaRPr lang="en-US" dirty="0"/>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16</a:t>
            </a:fld>
            <a:endParaRPr lang="en-US" dirty="0"/>
          </a:p>
        </p:txBody>
      </p:sp>
      <p:pic>
        <p:nvPicPr>
          <p:cNvPr id="9" name="Content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493" t="7493" r="7493" b="7493"/>
          <a:stretch/>
        </p:blipFill>
        <p:spPr>
          <a:xfrm>
            <a:off x="2934400" y="956052"/>
            <a:ext cx="5752400" cy="4215384"/>
          </a:xfrm>
        </p:spPr>
      </p:pic>
    </p:spTree>
    <p:extLst>
      <p:ext uri="{BB962C8B-B14F-4D97-AF65-F5344CB8AC3E}">
        <p14:creationId xmlns:p14="http://schemas.microsoft.com/office/powerpoint/2010/main" val="469801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err="1" smtClean="0"/>
              <a:t>UVPlayer</a:t>
            </a:r>
            <a:r>
              <a:rPr lang="en-US" sz="2000" dirty="0" smtClean="0"/>
              <a:t>: download successful status</a:t>
            </a:r>
            <a:endParaRPr lang="en-US" sz="2000" dirty="0"/>
          </a:p>
        </p:txBody>
      </p:sp>
      <p:sp>
        <p:nvSpPr>
          <p:cNvPr id="3" name="Text Placeholder 2"/>
          <p:cNvSpPr>
            <a:spLocks noGrp="1"/>
          </p:cNvSpPr>
          <p:nvPr>
            <p:ph type="body" sz="half" idx="2"/>
          </p:nvPr>
        </p:nvSpPr>
        <p:spPr>
          <a:xfrm>
            <a:off x="457199" y="1536700"/>
            <a:ext cx="2367611" cy="4839716"/>
          </a:xfrm>
        </p:spPr>
        <p:txBody>
          <a:bodyPr>
            <a:normAutofit/>
          </a:bodyPr>
          <a:lstStyle/>
          <a:p>
            <a:r>
              <a:rPr lang="en-US" dirty="0" smtClean="0"/>
              <a:t>Display success message when a download has completed, then time it out/remove from the queue.</a:t>
            </a:r>
            <a:endParaRPr lang="en-US" dirty="0"/>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17</a:t>
            </a:fld>
            <a:endParaRPr lang="en-US" dirty="0"/>
          </a:p>
        </p:txBody>
      </p:sp>
      <p:pic>
        <p:nvPicPr>
          <p:cNvPr id="9" name="Content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493" t="7493" r="7493" b="7493"/>
          <a:stretch/>
        </p:blipFill>
        <p:spPr>
          <a:xfrm>
            <a:off x="2934399" y="956053"/>
            <a:ext cx="5752401" cy="4215384"/>
          </a:xfrm>
        </p:spPr>
      </p:pic>
    </p:spTree>
    <p:extLst>
      <p:ext uri="{BB962C8B-B14F-4D97-AF65-F5344CB8AC3E}">
        <p14:creationId xmlns:p14="http://schemas.microsoft.com/office/powerpoint/2010/main" val="1957009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err="1" smtClean="0"/>
              <a:t>UVPlayer</a:t>
            </a:r>
            <a:r>
              <a:rPr lang="en-US" sz="2000" dirty="0" smtClean="0"/>
              <a:t>: Library, details popup, file downloaded</a:t>
            </a:r>
            <a:endParaRPr lang="en-US" sz="2000" dirty="0"/>
          </a:p>
        </p:txBody>
      </p:sp>
      <p:sp>
        <p:nvSpPr>
          <p:cNvPr id="3" name="Text Placeholder 2"/>
          <p:cNvSpPr>
            <a:spLocks noGrp="1"/>
          </p:cNvSpPr>
          <p:nvPr>
            <p:ph type="body" sz="half" idx="2"/>
          </p:nvPr>
        </p:nvSpPr>
        <p:spPr/>
        <p:txBody>
          <a:bodyPr>
            <a:normAutofit/>
          </a:bodyPr>
          <a:lstStyle/>
          <a:p>
            <a:r>
              <a:rPr lang="en-US" sz="1200" dirty="0"/>
              <a:t>I</a:t>
            </a:r>
            <a:r>
              <a:rPr lang="en-US" sz="1200" dirty="0" smtClean="0"/>
              <a:t>f a file has downloaded, play the download and not stream of the same resolution.</a:t>
            </a:r>
          </a:p>
          <a:p>
            <a:r>
              <a:rPr lang="en-US" sz="1200" dirty="0" smtClean="0"/>
              <a:t>If the user does not own HD, provide option to upgrade to HD. </a:t>
            </a:r>
          </a:p>
          <a:p>
            <a:r>
              <a:rPr lang="en-US" sz="1200" dirty="0" smtClean="0"/>
              <a:t>Allow the user to delete the file. Use an are-you-sure message to prompt them to confirm before deleting.</a:t>
            </a:r>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18</a:t>
            </a:fld>
            <a:endParaRPr lang="en-US" dirty="0"/>
          </a:p>
        </p:txBody>
      </p:sp>
      <p:pic>
        <p:nvPicPr>
          <p:cNvPr id="9" name="Content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493" t="7493" r="7493" b="7493"/>
          <a:stretch/>
        </p:blipFill>
        <p:spPr>
          <a:xfrm>
            <a:off x="2934401" y="945327"/>
            <a:ext cx="5752399" cy="4215384"/>
          </a:xfrm>
        </p:spPr>
      </p:pic>
    </p:spTree>
    <p:extLst>
      <p:ext uri="{BB962C8B-B14F-4D97-AF65-F5344CB8AC3E}">
        <p14:creationId xmlns:p14="http://schemas.microsoft.com/office/powerpoint/2010/main" val="3262205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a:t>
            </a:r>
            <a:endParaRPr lang="en-US" dirty="0"/>
          </a:p>
        </p:txBody>
      </p:sp>
      <p:sp>
        <p:nvSpPr>
          <p:cNvPr id="3" name="Content Placeholder 2"/>
          <p:cNvSpPr>
            <a:spLocks noGrp="1"/>
          </p:cNvSpPr>
          <p:nvPr>
            <p:ph idx="1"/>
          </p:nvPr>
        </p:nvSpPr>
        <p:spPr/>
        <p:txBody>
          <a:bodyPr/>
          <a:lstStyle/>
          <a:p>
            <a:r>
              <a:rPr lang="en-US" dirty="0" smtClean="0"/>
              <a:t>Download Options</a:t>
            </a:r>
          </a:p>
          <a:p>
            <a:pPr lvl="1"/>
            <a:r>
              <a:rPr lang="en-US" dirty="0" smtClean="0"/>
              <a:t>Non-Player UI</a:t>
            </a:r>
          </a:p>
          <a:p>
            <a:pPr lvl="1"/>
            <a:r>
              <a:rPr lang="en-US" dirty="0" smtClean="0"/>
              <a:t>Player UI</a:t>
            </a:r>
          </a:p>
          <a:p>
            <a:r>
              <a:rPr lang="en-US" dirty="0" err="1" smtClean="0"/>
              <a:t>UVPlayer</a:t>
            </a:r>
            <a:r>
              <a:rPr lang="en-US" dirty="0" smtClean="0"/>
              <a:t> Registration</a:t>
            </a:r>
          </a:p>
          <a:p>
            <a:r>
              <a:rPr lang="en-US" dirty="0" smtClean="0"/>
              <a:t>Rights/License Check</a:t>
            </a:r>
          </a:p>
          <a:p>
            <a:r>
              <a:rPr lang="en-US" dirty="0" smtClean="0"/>
              <a:t>Player Features</a:t>
            </a:r>
          </a:p>
          <a:p>
            <a:r>
              <a:rPr lang="en-US" dirty="0" smtClean="0"/>
              <a:t>Cold File Handling</a:t>
            </a:r>
          </a:p>
          <a:p>
            <a:r>
              <a:rPr lang="en-US" dirty="0" smtClean="0"/>
              <a:t>Error Cases</a:t>
            </a:r>
          </a:p>
          <a:p>
            <a:r>
              <a:rPr lang="en-US" dirty="0" smtClean="0"/>
              <a:t>Reference</a:t>
            </a:r>
          </a:p>
          <a:p>
            <a:pPr lvl="1"/>
            <a:r>
              <a:rPr lang="en-US" dirty="0" smtClean="0"/>
              <a:t>Matrix</a:t>
            </a:r>
          </a:p>
          <a:p>
            <a:pPr lvl="1"/>
            <a:r>
              <a:rPr lang="en-US" dirty="0" smtClean="0"/>
              <a:t>Nomenclature</a:t>
            </a:r>
          </a:p>
          <a:p>
            <a:endParaRPr lang="en-US" dirty="0"/>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1</a:t>
            </a:fld>
            <a:endParaRPr lang="en-US" dirty="0"/>
          </a:p>
        </p:txBody>
      </p:sp>
    </p:spTree>
    <p:extLst>
      <p:ext uri="{BB962C8B-B14F-4D97-AF65-F5344CB8AC3E}">
        <p14:creationId xmlns:p14="http://schemas.microsoft.com/office/powerpoint/2010/main" val="214673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err="1" smtClean="0"/>
              <a:t>UVPlayer</a:t>
            </a:r>
            <a:r>
              <a:rPr lang="en-US" sz="2000" dirty="0" smtClean="0"/>
              <a:t>: Library, get HD popup</a:t>
            </a:r>
            <a:endParaRPr lang="en-US" sz="2000" dirty="0"/>
          </a:p>
        </p:txBody>
      </p:sp>
      <p:sp>
        <p:nvSpPr>
          <p:cNvPr id="3" name="Text Placeholder 2"/>
          <p:cNvSpPr>
            <a:spLocks noGrp="1"/>
          </p:cNvSpPr>
          <p:nvPr>
            <p:ph type="body" sz="half" idx="2"/>
          </p:nvPr>
        </p:nvSpPr>
        <p:spPr/>
        <p:txBody>
          <a:bodyPr>
            <a:normAutofit/>
          </a:bodyPr>
          <a:lstStyle/>
          <a:p>
            <a:r>
              <a:rPr lang="en-US" sz="1200" dirty="0" smtClean="0"/>
              <a:t>If the user has downloaded SD but HD is available, include a “Get HD” button.</a:t>
            </a:r>
          </a:p>
          <a:p>
            <a:r>
              <a:rPr lang="en-US" sz="1200" dirty="0" smtClean="0"/>
              <a:t>If user owns HD, include options to either stream HD or download HD.</a:t>
            </a:r>
          </a:p>
          <a:p>
            <a:r>
              <a:rPr lang="en-US" sz="1200" dirty="0" smtClean="0"/>
              <a:t>If user does not own HD, include option to Upgrade to HD.</a:t>
            </a:r>
            <a:endParaRPr lang="en-US" sz="1200" dirty="0"/>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19</a:t>
            </a:fld>
            <a:endParaRPr lang="en-US" dirty="0"/>
          </a:p>
        </p:txBody>
      </p:sp>
      <p:pic>
        <p:nvPicPr>
          <p:cNvPr id="9" name="Content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493" t="7493" r="7493" b="7493"/>
          <a:stretch/>
        </p:blipFill>
        <p:spPr>
          <a:xfrm>
            <a:off x="2934401" y="945330"/>
            <a:ext cx="5752399" cy="4215384"/>
          </a:xfrm>
        </p:spPr>
      </p:pic>
    </p:spTree>
    <p:extLst>
      <p:ext uri="{BB962C8B-B14F-4D97-AF65-F5344CB8AC3E}">
        <p14:creationId xmlns:p14="http://schemas.microsoft.com/office/powerpoint/2010/main" val="2643140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err="1" smtClean="0"/>
              <a:t>UVPlayer</a:t>
            </a:r>
            <a:r>
              <a:rPr lang="en-US" sz="2000" dirty="0" smtClean="0"/>
              <a:t>: Library, filter dropdown</a:t>
            </a:r>
            <a:endParaRPr lang="en-US" sz="2000" dirty="0"/>
          </a:p>
        </p:txBody>
      </p:sp>
      <p:sp>
        <p:nvSpPr>
          <p:cNvPr id="3" name="Text Placeholder 2"/>
          <p:cNvSpPr>
            <a:spLocks noGrp="1"/>
          </p:cNvSpPr>
          <p:nvPr>
            <p:ph type="body" sz="half" idx="2"/>
          </p:nvPr>
        </p:nvSpPr>
        <p:spPr/>
        <p:txBody>
          <a:bodyPr>
            <a:normAutofit/>
          </a:bodyPr>
          <a:lstStyle/>
          <a:p>
            <a:r>
              <a:rPr lang="en-US" sz="1200" dirty="0" smtClean="0"/>
              <a:t>Include filter options for type, genre, rating.</a:t>
            </a:r>
          </a:p>
          <a:p>
            <a:r>
              <a:rPr lang="en-US" sz="1200" dirty="0" smtClean="0"/>
              <a:t>These filters would apply within the category of either “All” or “On Device” (secondary level).</a:t>
            </a:r>
          </a:p>
          <a:p>
            <a:r>
              <a:rPr lang="en-US" sz="1200" dirty="0" smtClean="0"/>
              <a:t>Include sort options for A-Z, when acquired, and when downloaded.</a:t>
            </a:r>
            <a:endParaRPr lang="en-US" sz="1200" dirty="0"/>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20</a:t>
            </a:fld>
            <a:endParaRPr lang="en-US" dirty="0"/>
          </a:p>
        </p:txBody>
      </p:sp>
      <p:pic>
        <p:nvPicPr>
          <p:cNvPr id="9" name="Content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630" t="7630" r="7630" b="7630"/>
          <a:stretch/>
        </p:blipFill>
        <p:spPr>
          <a:xfrm>
            <a:off x="2934401" y="943218"/>
            <a:ext cx="5752399" cy="4215384"/>
          </a:xfrm>
        </p:spPr>
      </p:pic>
    </p:spTree>
    <p:extLst>
      <p:ext uri="{BB962C8B-B14F-4D97-AF65-F5344CB8AC3E}">
        <p14:creationId xmlns:p14="http://schemas.microsoft.com/office/powerpoint/2010/main" val="1560474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err="1" smtClean="0"/>
              <a:t>UVPlayer</a:t>
            </a:r>
            <a:r>
              <a:rPr lang="en-US" sz="2000" dirty="0"/>
              <a:t>: </a:t>
            </a:r>
            <a:r>
              <a:rPr lang="en-US" sz="2000" dirty="0" smtClean="0"/>
              <a:t>Library details</a:t>
            </a:r>
            <a:endParaRPr lang="en-US" sz="2000" dirty="0"/>
          </a:p>
        </p:txBody>
      </p:sp>
      <p:sp>
        <p:nvSpPr>
          <p:cNvPr id="4" name="Text Placeholder 3"/>
          <p:cNvSpPr>
            <a:spLocks noGrp="1"/>
          </p:cNvSpPr>
          <p:nvPr>
            <p:ph type="body" sz="half" idx="2"/>
          </p:nvPr>
        </p:nvSpPr>
        <p:spPr/>
        <p:txBody>
          <a:bodyPr>
            <a:normAutofit/>
          </a:bodyPr>
          <a:lstStyle/>
          <a:p>
            <a:r>
              <a:rPr lang="en-US" sz="1200" dirty="0" smtClean="0"/>
              <a:t>When user selects download in </a:t>
            </a:r>
            <a:r>
              <a:rPr lang="en-US" sz="1200" dirty="0" err="1" smtClean="0"/>
              <a:t>UVPlayer</a:t>
            </a:r>
            <a:r>
              <a:rPr lang="en-US" sz="1200" dirty="0" smtClean="0"/>
              <a:t> use standard </a:t>
            </a:r>
            <a:r>
              <a:rPr lang="en-US" sz="1200" dirty="0"/>
              <a:t>save locations defined per </a:t>
            </a:r>
            <a:r>
              <a:rPr lang="en-US" sz="1200" dirty="0" smtClean="0"/>
              <a:t>platform.</a:t>
            </a:r>
          </a:p>
          <a:p>
            <a:r>
              <a:rPr lang="en-US" sz="1200" dirty="0" smtClean="0"/>
              <a:t>Whenever possible, tell the user where the file is saving to.</a:t>
            </a:r>
          </a:p>
          <a:p>
            <a:r>
              <a:rPr lang="en-US" sz="1200" dirty="0" smtClean="0"/>
              <a:t>If a file is unavailable due to a platform restriction, display error message: HD not avail on this platform. Include instruction for how to get the file on another platform if applicable.</a:t>
            </a:r>
            <a:endParaRPr lang="en-US" sz="1200" dirty="0"/>
          </a:p>
        </p:txBody>
      </p:sp>
      <p:sp>
        <p:nvSpPr>
          <p:cNvPr id="5" name="Slide Number Placeholder 4"/>
          <p:cNvSpPr>
            <a:spLocks noGrp="1"/>
          </p:cNvSpPr>
          <p:nvPr>
            <p:ph type="sldNum" sz="quarter" idx="11"/>
          </p:nvPr>
        </p:nvSpPr>
        <p:spPr/>
        <p:txBody>
          <a:bodyPr/>
          <a:lstStyle/>
          <a:p>
            <a:pPr>
              <a:defRPr/>
            </a:pPr>
            <a:fld id="{311E1799-F64B-2646-B7FE-EB9AF80E57F9}" type="slidenum">
              <a:rPr lang="en-US" smtClean="0"/>
              <a:pPr>
                <a:defRPr/>
              </a:pPr>
              <a:t>21</a:t>
            </a:fld>
            <a:endParaRPr lang="en-US" dirty="0"/>
          </a:p>
        </p:txBody>
      </p:sp>
      <p:pic>
        <p:nvPicPr>
          <p:cNvPr id="7" name="Content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493" t="7493" r="7493" b="7493"/>
          <a:stretch/>
        </p:blipFill>
        <p:spPr>
          <a:xfrm>
            <a:off x="2934399" y="940267"/>
            <a:ext cx="5752401" cy="4215384"/>
          </a:xfrm>
        </p:spPr>
      </p:pic>
    </p:spTree>
    <p:extLst>
      <p:ext uri="{BB962C8B-B14F-4D97-AF65-F5344CB8AC3E}">
        <p14:creationId xmlns:p14="http://schemas.microsoft.com/office/powerpoint/2010/main" val="2536070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Uvplayer</a:t>
            </a:r>
            <a:r>
              <a:rPr lang="en-US" dirty="0" smtClean="0"/>
              <a:t> Registration</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65821B1B-B1CC-674E-8739-E76EF24AEA96}" type="slidenum">
              <a:rPr lang="en-US" smtClean="0"/>
              <a:pPr>
                <a:defRPr/>
              </a:pPr>
              <a:t>22</a:t>
            </a:fld>
            <a:endParaRPr lang="en-US" dirty="0"/>
          </a:p>
        </p:txBody>
      </p:sp>
    </p:spTree>
    <p:extLst>
      <p:ext uri="{BB962C8B-B14F-4D97-AF65-F5344CB8AC3E}">
        <p14:creationId xmlns:p14="http://schemas.microsoft.com/office/powerpoint/2010/main" val="2873615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UVPlayer</a:t>
            </a:r>
            <a:r>
              <a:rPr lang="en-US" dirty="0" smtClean="0"/>
              <a:t> entry/registration</a:t>
            </a:r>
            <a:endParaRPr lang="en-US" dirty="0"/>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23</a:t>
            </a:fld>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0100" y="958850"/>
            <a:ext cx="7543800" cy="5518150"/>
          </a:xfrm>
        </p:spPr>
      </p:pic>
    </p:spTree>
    <p:extLst>
      <p:ext uri="{BB962C8B-B14F-4D97-AF65-F5344CB8AC3E}">
        <p14:creationId xmlns:p14="http://schemas.microsoft.com/office/powerpoint/2010/main" val="3972373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notes</a:t>
            </a:r>
            <a:endParaRPr lang="en-US" dirty="0"/>
          </a:p>
        </p:txBody>
      </p:sp>
      <p:sp>
        <p:nvSpPr>
          <p:cNvPr id="3" name="Content Placeholder 2"/>
          <p:cNvSpPr>
            <a:spLocks noGrp="1"/>
          </p:cNvSpPr>
          <p:nvPr>
            <p:ph idx="1"/>
          </p:nvPr>
        </p:nvSpPr>
        <p:spPr/>
        <p:txBody>
          <a:bodyPr/>
          <a:lstStyle/>
          <a:p>
            <a:r>
              <a:rPr lang="en-US" dirty="0" smtClean="0"/>
              <a:t>UVPlayers associated with a retailer should tie Player registration to the user’s retailer account, registering behind-the-scenes on login.</a:t>
            </a:r>
          </a:p>
          <a:p>
            <a:endParaRPr lang="en-US" dirty="0" smtClean="0"/>
          </a:p>
          <a:p>
            <a:r>
              <a:rPr lang="en-US" dirty="0" smtClean="0"/>
              <a:t>UVPlayers not associated with a retailer should prompt for UV login to register the Player.</a:t>
            </a:r>
            <a:endParaRPr lang="en-US" dirty="0"/>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24</a:t>
            </a:fld>
            <a:endParaRPr lang="en-US" dirty="0"/>
          </a:p>
        </p:txBody>
      </p:sp>
    </p:spTree>
    <p:extLst>
      <p:ext uri="{BB962C8B-B14F-4D97-AF65-F5344CB8AC3E}">
        <p14:creationId xmlns:p14="http://schemas.microsoft.com/office/powerpoint/2010/main" val="1374210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err="1" smtClean="0"/>
              <a:t>UVPlayer</a:t>
            </a:r>
            <a:r>
              <a:rPr lang="en-US" sz="2000" dirty="0" smtClean="0"/>
              <a:t>: log in/</a:t>
            </a:r>
            <a:r>
              <a:rPr lang="en-US" sz="2000" dirty="0" err="1" smtClean="0"/>
              <a:t>reg</a:t>
            </a:r>
            <a:r>
              <a:rPr lang="en-US" sz="2000" dirty="0" smtClean="0"/>
              <a:t> tied to retailer</a:t>
            </a:r>
            <a:endParaRPr lang="en-US" sz="2000" dirty="0"/>
          </a:p>
        </p:txBody>
      </p:sp>
      <p:sp>
        <p:nvSpPr>
          <p:cNvPr id="3" name="Text Placeholder 2"/>
          <p:cNvSpPr>
            <a:spLocks noGrp="1"/>
          </p:cNvSpPr>
          <p:nvPr>
            <p:ph type="body" sz="half" idx="2"/>
          </p:nvPr>
        </p:nvSpPr>
        <p:spPr/>
        <p:txBody>
          <a:bodyPr>
            <a:normAutofit/>
          </a:bodyPr>
          <a:lstStyle/>
          <a:p>
            <a:r>
              <a:rPr lang="en-US" sz="1200" dirty="0" smtClean="0"/>
              <a:t>If the </a:t>
            </a:r>
            <a:r>
              <a:rPr lang="en-US" sz="1200" dirty="0" err="1" smtClean="0"/>
              <a:t>UVPlayer</a:t>
            </a:r>
            <a:r>
              <a:rPr lang="en-US" sz="1200" dirty="0" smtClean="0"/>
              <a:t> is for mixed use, after the retailer log in prompt with option to link to UV.</a:t>
            </a:r>
          </a:p>
          <a:p>
            <a:r>
              <a:rPr lang="en-US" sz="1200" dirty="0" smtClean="0"/>
              <a:t>When UV is linked, automatically register the </a:t>
            </a:r>
            <a:r>
              <a:rPr lang="en-US" sz="1200" dirty="0" err="1" smtClean="0"/>
              <a:t>UVPlayer</a:t>
            </a:r>
            <a:r>
              <a:rPr lang="en-US" sz="1200" dirty="0" smtClean="0"/>
              <a:t>.</a:t>
            </a:r>
          </a:p>
          <a:p>
            <a:r>
              <a:rPr lang="en-US" sz="1200" dirty="0" smtClean="0"/>
              <a:t>User </a:t>
            </a:r>
            <a:r>
              <a:rPr lang="en-US" sz="1200" dirty="0"/>
              <a:t>credentials </a:t>
            </a:r>
            <a:r>
              <a:rPr lang="en-US" sz="1200" dirty="0" smtClean="0"/>
              <a:t>should be </a:t>
            </a:r>
            <a:r>
              <a:rPr lang="en-US" sz="1200" dirty="0"/>
              <a:t>obtained once and stored and thereafter used for all operations including device join and </a:t>
            </a:r>
            <a:r>
              <a:rPr lang="en-US" sz="1200" dirty="0" smtClean="0"/>
              <a:t>Library view.</a:t>
            </a:r>
          </a:p>
          <a:p>
            <a:endParaRPr lang="en-US" sz="1200" dirty="0"/>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25</a:t>
            </a:fld>
            <a:endParaRPr lang="en-US" dirty="0"/>
          </a:p>
        </p:txBody>
      </p:sp>
      <p:pic>
        <p:nvPicPr>
          <p:cNvPr id="7" name="Content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461" t="7461" r="7461" b="7461"/>
          <a:stretch/>
        </p:blipFill>
        <p:spPr>
          <a:xfrm>
            <a:off x="2934396" y="844993"/>
            <a:ext cx="5752404" cy="4215384"/>
          </a:xfrm>
        </p:spPr>
      </p:pic>
    </p:spTree>
    <p:extLst>
      <p:ext uri="{BB962C8B-B14F-4D97-AF65-F5344CB8AC3E}">
        <p14:creationId xmlns:p14="http://schemas.microsoft.com/office/powerpoint/2010/main" val="1930051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630"/>
            <a:ext cx="2247396" cy="1264920"/>
          </a:xfrm>
        </p:spPr>
        <p:txBody>
          <a:bodyPr>
            <a:normAutofit/>
          </a:bodyPr>
          <a:lstStyle/>
          <a:p>
            <a:r>
              <a:rPr lang="en-US" sz="2000" dirty="0" err="1" smtClean="0"/>
              <a:t>UVPlayer</a:t>
            </a:r>
            <a:r>
              <a:rPr lang="en-US" sz="2000" dirty="0" smtClean="0"/>
              <a:t>: register, retailer independent</a:t>
            </a:r>
            <a:endParaRPr lang="en-US" sz="2000" dirty="0"/>
          </a:p>
        </p:txBody>
      </p:sp>
      <p:sp>
        <p:nvSpPr>
          <p:cNvPr id="3" name="Text Placeholder 2"/>
          <p:cNvSpPr>
            <a:spLocks noGrp="1"/>
          </p:cNvSpPr>
          <p:nvPr>
            <p:ph type="body" sz="half" idx="2"/>
          </p:nvPr>
        </p:nvSpPr>
        <p:spPr/>
        <p:txBody>
          <a:bodyPr>
            <a:normAutofit lnSpcReduction="10000"/>
          </a:bodyPr>
          <a:lstStyle/>
          <a:p>
            <a:r>
              <a:rPr lang="en-US" sz="1200" dirty="0" smtClean="0"/>
              <a:t>When the </a:t>
            </a:r>
            <a:r>
              <a:rPr lang="en-US" sz="1200" dirty="0" err="1" smtClean="0"/>
              <a:t>UVPlayer</a:t>
            </a:r>
            <a:r>
              <a:rPr lang="en-US" sz="1200" dirty="0" smtClean="0"/>
              <a:t> is retailer independent, automatically register the </a:t>
            </a:r>
            <a:r>
              <a:rPr lang="en-US" sz="1200" dirty="0" err="1" smtClean="0"/>
              <a:t>UVPlayer</a:t>
            </a:r>
            <a:r>
              <a:rPr lang="en-US" sz="1200" dirty="0" smtClean="0"/>
              <a:t> when the user logs in to UV.</a:t>
            </a:r>
          </a:p>
          <a:p>
            <a:r>
              <a:rPr lang="en-US" sz="1200" dirty="0" smtClean="0"/>
              <a:t>If there are no significant features that are useful without registration, prompt for registration upon opening the </a:t>
            </a:r>
            <a:r>
              <a:rPr lang="en-US" sz="1200" dirty="0" err="1" smtClean="0"/>
              <a:t>UVPlayer</a:t>
            </a:r>
            <a:r>
              <a:rPr lang="en-US" sz="1200" dirty="0" smtClean="0"/>
              <a:t>. If there are other useful functions, provide a clear and easy to find button to “register” (such as within global </a:t>
            </a:r>
            <a:r>
              <a:rPr lang="en-US" sz="1200" dirty="0" err="1" smtClean="0"/>
              <a:t>nav</a:t>
            </a:r>
            <a:r>
              <a:rPr lang="en-US" sz="1200" dirty="0" smtClean="0"/>
              <a:t> and/or settings/profile).</a:t>
            </a:r>
          </a:p>
          <a:p>
            <a:r>
              <a:rPr lang="en-US" sz="1200" dirty="0" smtClean="0"/>
              <a:t>If the user doesn’t have an account with UV and the </a:t>
            </a:r>
            <a:r>
              <a:rPr lang="en-US" sz="1200" dirty="0" err="1" smtClean="0"/>
              <a:t>UVPlayer</a:t>
            </a:r>
            <a:r>
              <a:rPr lang="en-US" sz="1200" dirty="0" smtClean="0"/>
              <a:t> is able to open web browser, direct user to </a:t>
            </a:r>
            <a:r>
              <a:rPr lang="en-US" sz="1200" dirty="0" err="1" smtClean="0"/>
              <a:t>uvvu.com</a:t>
            </a:r>
            <a:r>
              <a:rPr lang="en-US" sz="1200" dirty="0" smtClean="0"/>
              <a:t> to sign up.</a:t>
            </a:r>
          </a:p>
          <a:p>
            <a:r>
              <a:rPr lang="en-US" sz="1200" dirty="0" smtClean="0"/>
              <a:t>After sign up, if possible, bring user back to this page to register the </a:t>
            </a:r>
            <a:r>
              <a:rPr lang="en-US" sz="1200" dirty="0" err="1" smtClean="0"/>
              <a:t>UVPlayer</a:t>
            </a:r>
            <a:r>
              <a:rPr lang="en-US" sz="1200" dirty="0" smtClean="0"/>
              <a:t>.</a:t>
            </a:r>
            <a:endParaRPr lang="en-US" sz="1200" dirty="0"/>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26</a:t>
            </a:fld>
            <a:endParaRPr lang="en-US" dirty="0"/>
          </a:p>
        </p:txBody>
      </p:sp>
      <p:pic>
        <p:nvPicPr>
          <p:cNvPr id="7" name="Content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461" t="7461" r="7461" b="7461"/>
          <a:stretch/>
        </p:blipFill>
        <p:spPr>
          <a:xfrm>
            <a:off x="2934398" y="849120"/>
            <a:ext cx="5752402" cy="4215384"/>
          </a:xfrm>
        </p:spPr>
      </p:pic>
    </p:spTree>
    <p:extLst>
      <p:ext uri="{BB962C8B-B14F-4D97-AF65-F5344CB8AC3E}">
        <p14:creationId xmlns:p14="http://schemas.microsoft.com/office/powerpoint/2010/main" val="405810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err="1" smtClean="0"/>
              <a:t>UVPlayer</a:t>
            </a:r>
            <a:r>
              <a:rPr lang="en-US" sz="2000" dirty="0" smtClean="0"/>
              <a:t>: registration confirmation</a:t>
            </a:r>
            <a:endParaRPr lang="en-US" sz="2000" dirty="0"/>
          </a:p>
        </p:txBody>
      </p:sp>
      <p:sp>
        <p:nvSpPr>
          <p:cNvPr id="3" name="Text Placeholder 2"/>
          <p:cNvSpPr>
            <a:spLocks noGrp="1"/>
          </p:cNvSpPr>
          <p:nvPr>
            <p:ph type="body" sz="half" idx="2"/>
          </p:nvPr>
        </p:nvSpPr>
        <p:spPr/>
        <p:txBody>
          <a:bodyPr>
            <a:normAutofit/>
          </a:bodyPr>
          <a:lstStyle/>
          <a:p>
            <a:r>
              <a:rPr lang="en-US" sz="1200" dirty="0" smtClean="0">
                <a:solidFill>
                  <a:prstClr val="black"/>
                </a:solidFill>
              </a:rPr>
              <a:t>Display a confirmation after the </a:t>
            </a:r>
            <a:r>
              <a:rPr lang="en-US" sz="1200" dirty="0" err="1" smtClean="0">
                <a:solidFill>
                  <a:prstClr val="black"/>
                </a:solidFill>
              </a:rPr>
              <a:t>UVPlayer</a:t>
            </a:r>
            <a:r>
              <a:rPr lang="en-US" sz="1200" dirty="0" smtClean="0">
                <a:solidFill>
                  <a:prstClr val="black"/>
                </a:solidFill>
              </a:rPr>
              <a:t> has been registered. </a:t>
            </a:r>
          </a:p>
          <a:p>
            <a:r>
              <a:rPr lang="en-US" sz="1200" dirty="0" smtClean="0">
                <a:solidFill>
                  <a:srgbClr val="000000"/>
                </a:solidFill>
              </a:rPr>
              <a:t>If possible, link to </a:t>
            </a:r>
            <a:r>
              <a:rPr lang="en-US" sz="1200" dirty="0" err="1" smtClean="0">
                <a:solidFill>
                  <a:srgbClr val="000000"/>
                </a:solidFill>
              </a:rPr>
              <a:t>uvvu.com</a:t>
            </a:r>
            <a:r>
              <a:rPr lang="en-US" sz="1200" dirty="0" smtClean="0">
                <a:solidFill>
                  <a:srgbClr val="000000"/>
                </a:solidFill>
              </a:rPr>
              <a:t> FAQ about </a:t>
            </a:r>
            <a:r>
              <a:rPr lang="en-US" sz="1200" dirty="0" err="1" smtClean="0">
                <a:solidFill>
                  <a:srgbClr val="000000"/>
                </a:solidFill>
              </a:rPr>
              <a:t>UVPlayers</a:t>
            </a:r>
            <a:r>
              <a:rPr lang="en-US" sz="1200" dirty="0" smtClean="0">
                <a:solidFill>
                  <a:srgbClr val="000000"/>
                </a:solidFill>
              </a:rPr>
              <a:t>. If linking out is not possible, instead inform users they can “go to </a:t>
            </a:r>
            <a:r>
              <a:rPr lang="en-US" sz="1200" dirty="0" err="1" smtClean="0">
                <a:solidFill>
                  <a:srgbClr val="000000"/>
                </a:solidFill>
              </a:rPr>
              <a:t>uvvu.com</a:t>
            </a:r>
            <a:r>
              <a:rPr lang="en-US" sz="1200" dirty="0" smtClean="0">
                <a:solidFill>
                  <a:srgbClr val="000000"/>
                </a:solidFill>
              </a:rPr>
              <a:t> to learn more about </a:t>
            </a:r>
            <a:r>
              <a:rPr lang="en-US" sz="1200" dirty="0" err="1" smtClean="0">
                <a:solidFill>
                  <a:srgbClr val="000000"/>
                </a:solidFill>
              </a:rPr>
              <a:t>UVPlayers</a:t>
            </a:r>
            <a:r>
              <a:rPr lang="en-US" sz="1200" dirty="0" smtClean="0">
                <a:solidFill>
                  <a:srgbClr val="000000"/>
                </a:solidFill>
              </a:rPr>
              <a:t>”.</a:t>
            </a:r>
          </a:p>
          <a:p>
            <a:r>
              <a:rPr lang="en-US" sz="1200" dirty="0" smtClean="0">
                <a:solidFill>
                  <a:srgbClr val="000000"/>
                </a:solidFill>
              </a:rPr>
              <a:t>If </a:t>
            </a:r>
            <a:r>
              <a:rPr lang="en-US" sz="1200" dirty="0">
                <a:solidFill>
                  <a:srgbClr val="000000"/>
                </a:solidFill>
              </a:rPr>
              <a:t>the Client Implementer implements the </a:t>
            </a:r>
            <a:r>
              <a:rPr lang="en-US" sz="1200" dirty="0" err="1">
                <a:solidFill>
                  <a:srgbClr val="000000"/>
                </a:solidFill>
              </a:rPr>
              <a:t>accessportal</a:t>
            </a:r>
            <a:r>
              <a:rPr lang="en-US" sz="1200" dirty="0">
                <a:solidFill>
                  <a:srgbClr val="000000"/>
                </a:solidFill>
              </a:rPr>
              <a:t> role, </a:t>
            </a:r>
            <a:r>
              <a:rPr lang="en-US" sz="1200" dirty="0" smtClean="0">
                <a:solidFill>
                  <a:srgbClr val="000000"/>
                </a:solidFill>
              </a:rPr>
              <a:t>show </a:t>
            </a:r>
            <a:r>
              <a:rPr lang="en-US" sz="1200" dirty="0">
                <a:solidFill>
                  <a:srgbClr val="000000"/>
                </a:solidFill>
              </a:rPr>
              <a:t>how many device slots have been used</a:t>
            </a:r>
            <a:r>
              <a:rPr lang="en-US" sz="1200" dirty="0" smtClean="0">
                <a:solidFill>
                  <a:srgbClr val="000000"/>
                </a:solidFill>
              </a:rPr>
              <a:t>.* </a:t>
            </a:r>
          </a:p>
          <a:p>
            <a:endParaRPr lang="en-US" sz="1200" dirty="0">
              <a:solidFill>
                <a:srgbClr val="000000"/>
              </a:solidFill>
            </a:endParaRPr>
          </a:p>
          <a:p>
            <a:endParaRPr lang="en-US" sz="1200" dirty="0" smtClean="0">
              <a:solidFill>
                <a:srgbClr val="000000"/>
              </a:solidFill>
            </a:endParaRPr>
          </a:p>
          <a:p>
            <a:endParaRPr lang="en-US" sz="1200" dirty="0" smtClean="0">
              <a:solidFill>
                <a:srgbClr val="000000"/>
              </a:solidFill>
            </a:endParaRPr>
          </a:p>
          <a:p>
            <a:pPr marL="0" indent="0">
              <a:buNone/>
            </a:pPr>
            <a:r>
              <a:rPr lang="en-US" sz="1200" dirty="0" smtClean="0">
                <a:solidFill>
                  <a:srgbClr val="000000"/>
                </a:solidFill>
              </a:rPr>
              <a:t>*Please </a:t>
            </a:r>
            <a:r>
              <a:rPr lang="en-US" sz="1200" dirty="0">
                <a:solidFill>
                  <a:srgbClr val="000000"/>
                </a:solidFill>
              </a:rPr>
              <a:t>discuss these advanced features with DECE.</a:t>
            </a:r>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27</a:t>
            </a:fld>
            <a:endParaRPr lang="en-US" dirty="0"/>
          </a:p>
        </p:txBody>
      </p:sp>
      <p:pic>
        <p:nvPicPr>
          <p:cNvPr id="7" name="Content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435" t="7435" r="7435" b="7435"/>
          <a:stretch/>
        </p:blipFill>
        <p:spPr>
          <a:xfrm>
            <a:off x="2934398" y="845167"/>
            <a:ext cx="5752402" cy="4215384"/>
          </a:xfrm>
        </p:spPr>
      </p:pic>
    </p:spTree>
    <p:extLst>
      <p:ext uri="{BB962C8B-B14F-4D97-AF65-F5344CB8AC3E}">
        <p14:creationId xmlns:p14="http://schemas.microsoft.com/office/powerpoint/2010/main" val="3623113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Rights/license check</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65821B1B-B1CC-674E-8739-E76EF24AEA96}" type="slidenum">
              <a:rPr lang="en-US" smtClean="0"/>
              <a:pPr>
                <a:defRPr/>
              </a:pPr>
              <a:t>28</a:t>
            </a:fld>
            <a:endParaRPr lang="en-US" dirty="0"/>
          </a:p>
        </p:txBody>
      </p:sp>
    </p:spTree>
    <p:extLst>
      <p:ext uri="{BB962C8B-B14F-4D97-AF65-F5344CB8AC3E}">
        <p14:creationId xmlns:p14="http://schemas.microsoft.com/office/powerpoint/2010/main" val="3845518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Download Options</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65821B1B-B1CC-674E-8739-E76EF24AEA96}" type="slidenum">
              <a:rPr lang="en-US" smtClean="0"/>
              <a:pPr>
                <a:defRPr/>
              </a:pPr>
              <a:t>2</a:t>
            </a:fld>
            <a:endParaRPr lang="en-US" dirty="0"/>
          </a:p>
        </p:txBody>
      </p:sp>
    </p:spTree>
    <p:extLst>
      <p:ext uri="{BB962C8B-B14F-4D97-AF65-F5344CB8AC3E}">
        <p14:creationId xmlns:p14="http://schemas.microsoft.com/office/powerpoint/2010/main" val="333699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Rights and license check</a:t>
            </a:r>
            <a:endParaRPr lang="en-US" dirty="0"/>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29</a:t>
            </a:fld>
            <a:endParaRPr lang="en-US"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0100" y="958850"/>
            <a:ext cx="7543800" cy="5518150"/>
          </a:xfrm>
        </p:spPr>
      </p:pic>
    </p:spTree>
    <p:extLst>
      <p:ext uri="{BB962C8B-B14F-4D97-AF65-F5344CB8AC3E}">
        <p14:creationId xmlns:p14="http://schemas.microsoft.com/office/powerpoint/2010/main" val="2101775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notes</a:t>
            </a:r>
            <a:endParaRPr lang="en-US" dirty="0"/>
          </a:p>
        </p:txBody>
      </p:sp>
      <p:sp>
        <p:nvSpPr>
          <p:cNvPr id="3" name="Content Placeholder 2"/>
          <p:cNvSpPr>
            <a:spLocks noGrp="1"/>
          </p:cNvSpPr>
          <p:nvPr>
            <p:ph idx="1"/>
          </p:nvPr>
        </p:nvSpPr>
        <p:spPr/>
        <p:txBody>
          <a:bodyPr/>
          <a:lstStyle/>
          <a:p>
            <a:r>
              <a:rPr lang="en-US" dirty="0" smtClean="0"/>
              <a:t>If rights check fails, display title in a non-owned state with option to purchase.</a:t>
            </a:r>
          </a:p>
          <a:p>
            <a:endParaRPr lang="en-US" dirty="0" smtClean="0"/>
          </a:p>
          <a:p>
            <a:r>
              <a:rPr lang="en-US" dirty="0" smtClean="0"/>
              <a:t>If license check fails, prompt to check Internet connection and offer customer service help.</a:t>
            </a:r>
            <a:endParaRPr lang="en-US" dirty="0"/>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30</a:t>
            </a:fld>
            <a:endParaRPr lang="en-US" dirty="0"/>
          </a:p>
        </p:txBody>
      </p:sp>
    </p:spTree>
    <p:extLst>
      <p:ext uri="{BB962C8B-B14F-4D97-AF65-F5344CB8AC3E}">
        <p14:creationId xmlns:p14="http://schemas.microsoft.com/office/powerpoint/2010/main" val="776565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err="1" smtClean="0"/>
              <a:t>UVPlayer</a:t>
            </a:r>
            <a:r>
              <a:rPr lang="en-US" sz="2000" dirty="0" smtClean="0"/>
              <a:t>: Library, </a:t>
            </a:r>
            <a:r>
              <a:rPr lang="en-US" sz="2000" dirty="0" err="1" smtClean="0"/>
              <a:t>UVFile</a:t>
            </a:r>
            <a:r>
              <a:rPr lang="en-US" sz="2000" dirty="0" smtClean="0"/>
              <a:t> not owned</a:t>
            </a:r>
            <a:endParaRPr lang="en-US" sz="2000" dirty="0"/>
          </a:p>
        </p:txBody>
      </p:sp>
      <p:sp>
        <p:nvSpPr>
          <p:cNvPr id="3" name="Text Placeholder 2"/>
          <p:cNvSpPr>
            <a:spLocks noGrp="1"/>
          </p:cNvSpPr>
          <p:nvPr>
            <p:ph type="body" sz="half" idx="2"/>
          </p:nvPr>
        </p:nvSpPr>
        <p:spPr/>
        <p:txBody>
          <a:bodyPr>
            <a:normAutofit fontScale="92500" lnSpcReduction="10000"/>
          </a:bodyPr>
          <a:lstStyle/>
          <a:p>
            <a:r>
              <a:rPr lang="en-US" sz="1200" dirty="0" smtClean="0"/>
              <a:t>If the user has side loaded a </a:t>
            </a:r>
            <a:r>
              <a:rPr lang="en-US" sz="1200" dirty="0" err="1" smtClean="0"/>
              <a:t>UVFile</a:t>
            </a:r>
            <a:r>
              <a:rPr lang="en-US" sz="1200" dirty="0" smtClean="0"/>
              <a:t> it should be auto-detected by the </a:t>
            </a:r>
            <a:r>
              <a:rPr lang="en-US" sz="1200" dirty="0" err="1" smtClean="0"/>
              <a:t>UVPlayer</a:t>
            </a:r>
            <a:r>
              <a:rPr lang="en-US" sz="1200" dirty="0" smtClean="0"/>
              <a:t> and appear in the Library.</a:t>
            </a:r>
          </a:p>
          <a:p>
            <a:r>
              <a:rPr lang="en-US" sz="1200" dirty="0" smtClean="0"/>
              <a:t>If the user does not own the rights to the title, the appearance should indicate that it is not owned and a purchase option should be provided.</a:t>
            </a:r>
          </a:p>
          <a:p>
            <a:r>
              <a:rPr lang="en-US" sz="1200" dirty="0" smtClean="0"/>
              <a:t>If the </a:t>
            </a:r>
            <a:r>
              <a:rPr lang="en-US" sz="1200" dirty="0" err="1" smtClean="0"/>
              <a:t>UVPlayer</a:t>
            </a:r>
            <a:r>
              <a:rPr lang="en-US" sz="1200" dirty="0" smtClean="0"/>
              <a:t> is not associated with a retailer, the buy button should either lead to a partner retailer for purchase or a “how to buy” button should link to information about purchase options (consider linking to </a:t>
            </a:r>
            <a:r>
              <a:rPr lang="en-US" sz="1200" dirty="0" err="1" smtClean="0"/>
              <a:t>uvvu.com</a:t>
            </a:r>
            <a:r>
              <a:rPr lang="en-US" sz="1200" dirty="0" smtClean="0"/>
              <a:t>/collect).</a:t>
            </a:r>
          </a:p>
          <a:p>
            <a:r>
              <a:rPr lang="en-US" sz="1200" dirty="0" smtClean="0"/>
              <a:t>Consider including an info/help pop-up that explains to the user that the </a:t>
            </a:r>
            <a:r>
              <a:rPr lang="en-US" sz="1200" dirty="0" err="1" smtClean="0"/>
              <a:t>UVFile</a:t>
            </a:r>
            <a:r>
              <a:rPr lang="en-US" sz="1200" dirty="0" smtClean="0"/>
              <a:t> was found on the device but cannot be played until it has been purchased.</a:t>
            </a:r>
            <a:endParaRPr lang="en-US" sz="1200" dirty="0"/>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31</a:t>
            </a:fld>
            <a:endParaRPr lang="en-US" dirty="0"/>
          </a:p>
        </p:txBody>
      </p:sp>
      <p:pic>
        <p:nvPicPr>
          <p:cNvPr id="7" name="Picture Placeholder 6" descr="notOwned.eps"/>
          <p:cNvPicPr>
            <a:picLocks noGrp="1"/>
          </p:cNvPicPr>
          <p:nvPr>
            <p:ph type="pic" idx="1"/>
          </p:nvPr>
        </p:nvPicPr>
        <p:blipFill rotWithShape="1">
          <a:blip r:embed="rId2">
            <a:extLst>
              <a:ext uri="{28A0092B-C50C-407E-A947-70E740481C1C}">
                <a14:useLocalDpi xmlns:a14="http://schemas.microsoft.com/office/drawing/2010/main" val="0"/>
              </a:ext>
            </a:extLst>
          </a:blip>
          <a:srcRect l="9016" t="8350" r="9152" b="9625"/>
          <a:stretch/>
        </p:blipFill>
        <p:spPr>
          <a:xfrm>
            <a:off x="2935074" y="836396"/>
            <a:ext cx="5751726" cy="4216618"/>
          </a:xfrm>
        </p:spPr>
      </p:pic>
    </p:spTree>
    <p:extLst>
      <p:ext uri="{BB962C8B-B14F-4D97-AF65-F5344CB8AC3E}">
        <p14:creationId xmlns:p14="http://schemas.microsoft.com/office/powerpoint/2010/main" val="12296681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err="1" smtClean="0"/>
              <a:t>UVPlayer</a:t>
            </a:r>
            <a:r>
              <a:rPr lang="en-US" sz="2000" dirty="0" smtClean="0"/>
              <a:t>: license error (if File existed w/o license)</a:t>
            </a:r>
            <a:endParaRPr lang="en-US" sz="2000" dirty="0"/>
          </a:p>
        </p:txBody>
      </p:sp>
      <p:sp>
        <p:nvSpPr>
          <p:cNvPr id="3" name="Text Placeholder 2"/>
          <p:cNvSpPr>
            <a:spLocks noGrp="1"/>
          </p:cNvSpPr>
          <p:nvPr>
            <p:ph type="body" sz="half" idx="2"/>
          </p:nvPr>
        </p:nvSpPr>
        <p:spPr/>
        <p:txBody>
          <a:bodyPr>
            <a:normAutofit/>
          </a:bodyPr>
          <a:lstStyle/>
          <a:p>
            <a:r>
              <a:rPr lang="en-US" sz="1200" dirty="0" smtClean="0"/>
              <a:t>The license should always be requested with the start of a </a:t>
            </a:r>
            <a:r>
              <a:rPr lang="en-US" sz="1200" dirty="0" err="1" smtClean="0"/>
              <a:t>UVFile</a:t>
            </a:r>
            <a:r>
              <a:rPr lang="en-US" sz="1200" dirty="0" smtClean="0"/>
              <a:t> download.</a:t>
            </a:r>
          </a:p>
          <a:p>
            <a:r>
              <a:rPr lang="en-US" sz="1200" dirty="0" smtClean="0"/>
              <a:t>If a new license is needed after the </a:t>
            </a:r>
            <a:r>
              <a:rPr lang="en-US" sz="1200" dirty="0" err="1" smtClean="0"/>
              <a:t>UVFile</a:t>
            </a:r>
            <a:r>
              <a:rPr lang="en-US" sz="1200" dirty="0" smtClean="0"/>
              <a:t> was downloaded, automatically check for and download the license.</a:t>
            </a:r>
          </a:p>
          <a:p>
            <a:r>
              <a:rPr lang="en-US" sz="1200" dirty="0" smtClean="0"/>
              <a:t>If needed, display error message that recommends the user check the Internet connection.</a:t>
            </a:r>
          </a:p>
          <a:p>
            <a:r>
              <a:rPr lang="en-US" sz="1200" dirty="0" smtClean="0">
                <a:solidFill>
                  <a:srgbClr val="000000"/>
                </a:solidFill>
              </a:rPr>
              <a:t>Provide a customer support link if the error to authorize playback continues.</a:t>
            </a:r>
            <a:endParaRPr lang="en-US" sz="1200" dirty="0">
              <a:solidFill>
                <a:srgbClr val="000000"/>
              </a:solidFill>
            </a:endParaRPr>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32</a:t>
            </a:fld>
            <a:endParaRPr lang="en-US" dirty="0"/>
          </a:p>
        </p:txBody>
      </p:sp>
      <p:pic>
        <p:nvPicPr>
          <p:cNvPr id="7" name="Content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555" t="7555" r="7555" b="7555"/>
          <a:stretch/>
        </p:blipFill>
        <p:spPr>
          <a:xfrm>
            <a:off x="2934399" y="841148"/>
            <a:ext cx="5752401" cy="4215384"/>
          </a:xfrm>
        </p:spPr>
      </p:pic>
    </p:spTree>
    <p:extLst>
      <p:ext uri="{BB962C8B-B14F-4D97-AF65-F5344CB8AC3E}">
        <p14:creationId xmlns:p14="http://schemas.microsoft.com/office/powerpoint/2010/main" val="2934722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4386"/>
            <a:ext cx="2142680" cy="556775"/>
          </a:xfrm>
        </p:spPr>
        <p:txBody>
          <a:bodyPr>
            <a:normAutofit fontScale="90000"/>
          </a:bodyPr>
          <a:lstStyle/>
          <a:p>
            <a:r>
              <a:rPr lang="en-US" sz="2000" dirty="0" err="1" smtClean="0"/>
              <a:t>UVPlayer</a:t>
            </a:r>
            <a:r>
              <a:rPr lang="en-US" sz="2000" dirty="0" smtClean="0"/>
              <a:t>: </a:t>
            </a:r>
            <a:r>
              <a:rPr lang="en-US" sz="2000" dirty="0" err="1" smtClean="0"/>
              <a:t>UVFile</a:t>
            </a:r>
            <a:r>
              <a:rPr lang="en-US" sz="2000" dirty="0" smtClean="0"/>
              <a:t> plays</a:t>
            </a:r>
            <a:endParaRPr lang="en-US" sz="2000" dirty="0"/>
          </a:p>
        </p:txBody>
      </p:sp>
      <p:sp>
        <p:nvSpPr>
          <p:cNvPr id="3" name="Text Placeholder 2"/>
          <p:cNvSpPr>
            <a:spLocks noGrp="1"/>
          </p:cNvSpPr>
          <p:nvPr>
            <p:ph type="body" sz="half" idx="2"/>
          </p:nvPr>
        </p:nvSpPr>
        <p:spPr>
          <a:xfrm>
            <a:off x="457200" y="1258312"/>
            <a:ext cx="2139696" cy="4839716"/>
          </a:xfrm>
        </p:spPr>
        <p:txBody>
          <a:bodyPr>
            <a:normAutofit lnSpcReduction="10000"/>
          </a:bodyPr>
          <a:lstStyle/>
          <a:p>
            <a:r>
              <a:rPr lang="en-US" sz="1200" dirty="0" smtClean="0"/>
              <a:t>User should be able to play the </a:t>
            </a:r>
            <a:r>
              <a:rPr lang="en-US" sz="1200" dirty="0" err="1" smtClean="0"/>
              <a:t>UVFile</a:t>
            </a:r>
            <a:r>
              <a:rPr lang="en-US" sz="1200" dirty="0" smtClean="0"/>
              <a:t> as soon as it is buffered as well as after full download with license.</a:t>
            </a:r>
          </a:p>
          <a:p>
            <a:r>
              <a:rPr lang="en-US" sz="1200" dirty="0">
                <a:solidFill>
                  <a:srgbClr val="000000"/>
                </a:solidFill>
                <a:ea typeface="Calibri"/>
                <a:cs typeface="Calibri"/>
              </a:rPr>
              <a:t>Resume playback from last position: </a:t>
            </a:r>
            <a:r>
              <a:rPr lang="en-US" sz="1200" dirty="0" smtClean="0">
                <a:solidFill>
                  <a:srgbClr val="000000"/>
                </a:solidFill>
                <a:ea typeface="Calibri"/>
                <a:cs typeface="Calibri"/>
              </a:rPr>
              <a:t>Save latest </a:t>
            </a:r>
            <a:r>
              <a:rPr lang="en-US" sz="1200" dirty="0">
                <a:solidFill>
                  <a:srgbClr val="000000"/>
                </a:solidFill>
                <a:ea typeface="Calibri"/>
                <a:cs typeface="Calibri"/>
              </a:rPr>
              <a:t>playback position </a:t>
            </a:r>
            <a:r>
              <a:rPr lang="en-US" sz="1200" dirty="0" smtClean="0">
                <a:solidFill>
                  <a:srgbClr val="000000"/>
                </a:solidFill>
                <a:ea typeface="Calibri"/>
                <a:cs typeface="Calibri"/>
              </a:rPr>
              <a:t>per file</a:t>
            </a:r>
            <a:r>
              <a:rPr lang="en-US" sz="1200" dirty="0">
                <a:solidFill>
                  <a:srgbClr val="000000"/>
                </a:solidFill>
                <a:ea typeface="Calibri"/>
                <a:cs typeface="Calibri"/>
              </a:rPr>
              <a:t>, so even after closing the app or playing a different title, the user can resume playback for any file from </a:t>
            </a:r>
            <a:r>
              <a:rPr lang="en-US" sz="1200" dirty="0" smtClean="0">
                <a:solidFill>
                  <a:srgbClr val="000000"/>
                </a:solidFill>
                <a:ea typeface="Calibri"/>
                <a:cs typeface="Calibri"/>
              </a:rPr>
              <a:t>the previous position.</a:t>
            </a:r>
          </a:p>
          <a:p>
            <a:r>
              <a:rPr lang="en-US" sz="1200" dirty="0" smtClean="0">
                <a:solidFill>
                  <a:srgbClr val="000000"/>
                </a:solidFill>
                <a:ea typeface="Calibri"/>
                <a:cs typeface="Calibri"/>
              </a:rPr>
              <a:t>Multitasking </a:t>
            </a:r>
            <a:r>
              <a:rPr lang="en-US" sz="1200" dirty="0">
                <a:solidFill>
                  <a:srgbClr val="000000"/>
                </a:solidFill>
                <a:ea typeface="Calibri"/>
                <a:cs typeface="Calibri"/>
              </a:rPr>
              <a:t>support: </a:t>
            </a:r>
            <a:r>
              <a:rPr lang="en-US" sz="1200" dirty="0" smtClean="0">
                <a:solidFill>
                  <a:srgbClr val="000000"/>
                </a:solidFill>
                <a:ea typeface="Calibri"/>
                <a:cs typeface="Calibri"/>
              </a:rPr>
              <a:t>Pause playback </a:t>
            </a:r>
            <a:r>
              <a:rPr lang="en-US" sz="1200" dirty="0">
                <a:solidFill>
                  <a:srgbClr val="000000"/>
                </a:solidFill>
                <a:ea typeface="Calibri"/>
                <a:cs typeface="Calibri"/>
              </a:rPr>
              <a:t>if user switches to different application and </a:t>
            </a:r>
            <a:r>
              <a:rPr lang="en-US" sz="1200" dirty="0" smtClean="0">
                <a:solidFill>
                  <a:srgbClr val="000000"/>
                </a:solidFill>
                <a:ea typeface="Calibri"/>
                <a:cs typeface="Calibri"/>
              </a:rPr>
              <a:t>on return display the </a:t>
            </a:r>
            <a:r>
              <a:rPr lang="en-US" sz="1200" dirty="0">
                <a:solidFill>
                  <a:srgbClr val="000000"/>
                </a:solidFill>
                <a:ea typeface="Calibri"/>
                <a:cs typeface="Calibri"/>
              </a:rPr>
              <a:t>last position </a:t>
            </a:r>
            <a:r>
              <a:rPr lang="en-US" sz="1200" dirty="0" smtClean="0">
                <a:solidFill>
                  <a:srgbClr val="000000"/>
                </a:solidFill>
                <a:ea typeface="Calibri"/>
                <a:cs typeface="Calibri"/>
              </a:rPr>
              <a:t>in a paused state.</a:t>
            </a:r>
          </a:p>
          <a:p>
            <a:r>
              <a:rPr lang="en-US" sz="1200" dirty="0" smtClean="0">
                <a:solidFill>
                  <a:srgbClr val="000000"/>
                </a:solidFill>
                <a:ea typeface="Calibri"/>
                <a:cs typeface="Arial"/>
              </a:rPr>
              <a:t>Include support for ultra </a:t>
            </a:r>
            <a:r>
              <a:rPr lang="en-US" sz="1200" dirty="0">
                <a:solidFill>
                  <a:srgbClr val="000000"/>
                </a:solidFill>
                <a:ea typeface="Calibri"/>
                <a:cs typeface="Arial"/>
              </a:rPr>
              <a:t>high resolution </a:t>
            </a:r>
            <a:r>
              <a:rPr lang="en-US" sz="1200" dirty="0" smtClean="0">
                <a:solidFill>
                  <a:srgbClr val="000000"/>
                </a:solidFill>
                <a:ea typeface="Calibri"/>
                <a:cs typeface="Arial"/>
              </a:rPr>
              <a:t>for </a:t>
            </a:r>
            <a:r>
              <a:rPr lang="en-US" sz="1200" dirty="0">
                <a:solidFill>
                  <a:srgbClr val="000000"/>
                </a:solidFill>
                <a:ea typeface="Calibri"/>
                <a:cs typeface="Arial"/>
              </a:rPr>
              <a:t>latest-gen, high DPI devices </a:t>
            </a:r>
            <a:r>
              <a:rPr lang="en-US" sz="1200" dirty="0" smtClean="0">
                <a:solidFill>
                  <a:srgbClr val="000000"/>
                </a:solidFill>
                <a:ea typeface="Calibri"/>
                <a:cs typeface="Arial"/>
              </a:rPr>
              <a:t>(e.g. 2013 </a:t>
            </a:r>
            <a:r>
              <a:rPr lang="en-US" sz="1200" dirty="0">
                <a:solidFill>
                  <a:srgbClr val="000000"/>
                </a:solidFill>
                <a:ea typeface="Calibri"/>
                <a:cs typeface="Arial"/>
              </a:rPr>
              <a:t>Nexus </a:t>
            </a:r>
            <a:r>
              <a:rPr lang="en-US" sz="1200" dirty="0" smtClean="0">
                <a:solidFill>
                  <a:srgbClr val="000000"/>
                </a:solidFill>
                <a:ea typeface="Calibri"/>
                <a:cs typeface="Arial"/>
              </a:rPr>
              <a:t>7).</a:t>
            </a:r>
            <a:endParaRPr lang="en-US" sz="1200" dirty="0">
              <a:solidFill>
                <a:srgbClr val="000000"/>
              </a:solidFill>
              <a:ea typeface="Calibri"/>
              <a:cs typeface="Arial"/>
            </a:endParaRPr>
          </a:p>
          <a:p>
            <a:endParaRPr lang="en-US" sz="1200" dirty="0" smtClean="0">
              <a:solidFill>
                <a:srgbClr val="FF0000"/>
              </a:solidFill>
              <a:latin typeface="Calibri"/>
              <a:ea typeface="Calibri"/>
              <a:cs typeface="Calibri"/>
            </a:endParaRPr>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33</a:t>
            </a:fld>
            <a:endParaRPr lang="en-US" dirty="0"/>
          </a:p>
        </p:txBody>
      </p:sp>
      <p:pic>
        <p:nvPicPr>
          <p:cNvPr id="7" name="Content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540" t="7540" r="7540" b="7540"/>
          <a:stretch/>
        </p:blipFill>
        <p:spPr>
          <a:xfrm>
            <a:off x="2934397" y="917289"/>
            <a:ext cx="5752403" cy="4215384"/>
          </a:xfrm>
        </p:spPr>
      </p:pic>
      <p:sp>
        <p:nvSpPr>
          <p:cNvPr id="5" name="Rectangle 4"/>
          <p:cNvSpPr/>
          <p:nvPr/>
        </p:nvSpPr>
        <p:spPr>
          <a:xfrm>
            <a:off x="7903632" y="2055687"/>
            <a:ext cx="338075" cy="822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8668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Player Features</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65821B1B-B1CC-674E-8739-E76EF24AEA96}" type="slidenum">
              <a:rPr lang="en-US" smtClean="0"/>
              <a:pPr>
                <a:defRPr/>
              </a:pPr>
              <a:t>34</a:t>
            </a:fld>
            <a:endParaRPr lang="en-US" dirty="0"/>
          </a:p>
        </p:txBody>
      </p:sp>
    </p:spTree>
    <p:extLst>
      <p:ext uri="{BB962C8B-B14F-4D97-AF65-F5344CB8AC3E}">
        <p14:creationId xmlns:p14="http://schemas.microsoft.com/office/powerpoint/2010/main" val="3140862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notes</a:t>
            </a:r>
            <a:endParaRPr lang="en-US" dirty="0"/>
          </a:p>
        </p:txBody>
      </p:sp>
      <p:sp>
        <p:nvSpPr>
          <p:cNvPr id="4" name="Content Placeholder 3"/>
          <p:cNvSpPr>
            <a:spLocks noGrp="1"/>
          </p:cNvSpPr>
          <p:nvPr>
            <p:ph idx="1"/>
          </p:nvPr>
        </p:nvSpPr>
        <p:spPr/>
        <p:txBody>
          <a:bodyPr/>
          <a:lstStyle/>
          <a:p>
            <a:r>
              <a:rPr lang="en-US" dirty="0" smtClean="0"/>
              <a:t>Include helpful features like chapters, title info, and easy to access settings.</a:t>
            </a:r>
          </a:p>
          <a:p>
            <a:endParaRPr lang="en-US" dirty="0" smtClean="0"/>
          </a:p>
          <a:p>
            <a:r>
              <a:rPr lang="en-US" dirty="0" smtClean="0"/>
              <a:t>Allow users to switch profiles and unregister.</a:t>
            </a:r>
          </a:p>
          <a:p>
            <a:endParaRPr lang="en-US" dirty="0" smtClean="0"/>
          </a:p>
          <a:p>
            <a:r>
              <a:rPr lang="en-US" dirty="0" smtClean="0"/>
              <a:t>Support searching for files across any connected location.</a:t>
            </a:r>
            <a:endParaRPr lang="en-US" dirty="0"/>
          </a:p>
        </p:txBody>
      </p:sp>
      <p:sp>
        <p:nvSpPr>
          <p:cNvPr id="3" name="Slide Number Placeholder 2"/>
          <p:cNvSpPr>
            <a:spLocks noGrp="1"/>
          </p:cNvSpPr>
          <p:nvPr>
            <p:ph type="sldNum" sz="quarter" idx="11"/>
          </p:nvPr>
        </p:nvSpPr>
        <p:spPr/>
        <p:txBody>
          <a:bodyPr/>
          <a:lstStyle/>
          <a:p>
            <a:pPr>
              <a:defRPr/>
            </a:pPr>
            <a:fld id="{2D09F26A-DF77-3741-822D-07FC3A2D20EB}" type="slidenum">
              <a:rPr lang="en-US" smtClean="0"/>
              <a:pPr>
                <a:defRPr/>
              </a:pPr>
              <a:t>35</a:t>
            </a:fld>
            <a:endParaRPr lang="en-US" dirty="0"/>
          </a:p>
        </p:txBody>
      </p:sp>
    </p:spTree>
    <p:extLst>
      <p:ext uri="{BB962C8B-B14F-4D97-AF65-F5344CB8AC3E}">
        <p14:creationId xmlns:p14="http://schemas.microsoft.com/office/powerpoint/2010/main" val="2091173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4386"/>
            <a:ext cx="2142680" cy="556775"/>
          </a:xfrm>
        </p:spPr>
        <p:txBody>
          <a:bodyPr>
            <a:normAutofit fontScale="90000"/>
          </a:bodyPr>
          <a:lstStyle/>
          <a:p>
            <a:r>
              <a:rPr lang="en-US" sz="2000" dirty="0" err="1" smtClean="0"/>
              <a:t>UVPlayer</a:t>
            </a:r>
            <a:r>
              <a:rPr lang="en-US" sz="2000" dirty="0" smtClean="0"/>
              <a:t>: chapter image</a:t>
            </a:r>
            <a:endParaRPr lang="en-US" sz="2000" dirty="0"/>
          </a:p>
        </p:txBody>
      </p:sp>
      <p:sp>
        <p:nvSpPr>
          <p:cNvPr id="3" name="Text Placeholder 2"/>
          <p:cNvSpPr>
            <a:spLocks noGrp="1"/>
          </p:cNvSpPr>
          <p:nvPr>
            <p:ph type="body" sz="half" idx="2"/>
          </p:nvPr>
        </p:nvSpPr>
        <p:spPr>
          <a:xfrm>
            <a:off x="457200" y="1258312"/>
            <a:ext cx="2139696" cy="4839716"/>
          </a:xfrm>
        </p:spPr>
        <p:txBody>
          <a:bodyPr>
            <a:normAutofit/>
          </a:bodyPr>
          <a:lstStyle/>
          <a:p>
            <a:r>
              <a:rPr lang="en-US" sz="1200" dirty="0" smtClean="0">
                <a:solidFill>
                  <a:srgbClr val="000000"/>
                </a:solidFill>
              </a:rPr>
              <a:t>Display chapter images when the user interacts with the timeline.</a:t>
            </a:r>
            <a:endParaRPr lang="en-US" sz="1200" dirty="0">
              <a:solidFill>
                <a:srgbClr val="000000"/>
              </a:solidFill>
            </a:endParaRPr>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36</a:t>
            </a:fld>
            <a:endParaRPr lang="en-US" dirty="0"/>
          </a:p>
        </p:txBody>
      </p:sp>
      <p:pic>
        <p:nvPicPr>
          <p:cNvPr id="7" name="Content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540" t="7540" r="7540" b="7540"/>
          <a:stretch/>
        </p:blipFill>
        <p:spPr>
          <a:xfrm>
            <a:off x="2934401" y="927360"/>
            <a:ext cx="5752399" cy="4215384"/>
          </a:xfrm>
        </p:spPr>
      </p:pic>
      <p:sp>
        <p:nvSpPr>
          <p:cNvPr id="5" name="Rectangle 4"/>
          <p:cNvSpPr/>
          <p:nvPr/>
        </p:nvSpPr>
        <p:spPr>
          <a:xfrm>
            <a:off x="7903632" y="2055687"/>
            <a:ext cx="338075" cy="822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16640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4386"/>
            <a:ext cx="2142680" cy="556775"/>
          </a:xfrm>
        </p:spPr>
        <p:txBody>
          <a:bodyPr>
            <a:normAutofit fontScale="90000"/>
          </a:bodyPr>
          <a:lstStyle/>
          <a:p>
            <a:r>
              <a:rPr lang="en-US" sz="2000" dirty="0" err="1" smtClean="0"/>
              <a:t>UVPlayer</a:t>
            </a:r>
            <a:r>
              <a:rPr lang="en-US" sz="2000" dirty="0" smtClean="0"/>
              <a:t>: program info popup</a:t>
            </a:r>
            <a:endParaRPr lang="en-US" sz="2000" dirty="0"/>
          </a:p>
        </p:txBody>
      </p:sp>
      <p:sp>
        <p:nvSpPr>
          <p:cNvPr id="3" name="Text Placeholder 2"/>
          <p:cNvSpPr>
            <a:spLocks noGrp="1"/>
          </p:cNvSpPr>
          <p:nvPr>
            <p:ph type="body" sz="half" idx="2"/>
          </p:nvPr>
        </p:nvSpPr>
        <p:spPr>
          <a:xfrm>
            <a:off x="457200" y="1258312"/>
            <a:ext cx="2139696" cy="4839716"/>
          </a:xfrm>
        </p:spPr>
        <p:txBody>
          <a:bodyPr>
            <a:normAutofit/>
          </a:bodyPr>
          <a:lstStyle/>
          <a:p>
            <a:r>
              <a:rPr lang="en-US" sz="1200" dirty="0" smtClean="0">
                <a:solidFill>
                  <a:srgbClr val="000000"/>
                </a:solidFill>
              </a:rPr>
              <a:t>Provide a way for the user to see program information like movie/TV show title, year, rating, synopsis, cast/crew, </a:t>
            </a:r>
            <a:r>
              <a:rPr lang="en-US" sz="1200" i="1" dirty="0" smtClean="0">
                <a:solidFill>
                  <a:srgbClr val="000000"/>
                </a:solidFill>
              </a:rPr>
              <a:t>(required:) </a:t>
            </a:r>
            <a:r>
              <a:rPr lang="en-US" sz="1200" dirty="0" smtClean="0">
                <a:solidFill>
                  <a:srgbClr val="000000"/>
                </a:solidFill>
              </a:rPr>
              <a:t>resolution quality</a:t>
            </a:r>
          </a:p>
          <a:p>
            <a:r>
              <a:rPr lang="en-US" sz="1200" dirty="0" smtClean="0">
                <a:solidFill>
                  <a:srgbClr val="000000"/>
                </a:solidFill>
              </a:rPr>
              <a:t>Allow access to the info without stopping the video playback.</a:t>
            </a:r>
            <a:endParaRPr lang="en-US" sz="1200" dirty="0">
              <a:solidFill>
                <a:srgbClr val="000000"/>
              </a:solidFill>
            </a:endParaRPr>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37</a:t>
            </a:fld>
            <a:endParaRPr lang="en-US" dirty="0"/>
          </a:p>
        </p:txBody>
      </p:sp>
      <p:pic>
        <p:nvPicPr>
          <p:cNvPr id="7" name="Content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540" t="7540" r="7540" b="7540"/>
          <a:stretch/>
        </p:blipFill>
        <p:spPr>
          <a:xfrm>
            <a:off x="2934400" y="921764"/>
            <a:ext cx="5752400" cy="4215384"/>
          </a:xfrm>
        </p:spPr>
      </p:pic>
      <p:sp>
        <p:nvSpPr>
          <p:cNvPr id="5" name="Rectangle 4"/>
          <p:cNvSpPr/>
          <p:nvPr/>
        </p:nvSpPr>
        <p:spPr>
          <a:xfrm>
            <a:off x="7903632" y="2055687"/>
            <a:ext cx="338075" cy="822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8864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4386"/>
            <a:ext cx="2142680" cy="556775"/>
          </a:xfrm>
        </p:spPr>
        <p:txBody>
          <a:bodyPr>
            <a:normAutofit fontScale="90000"/>
          </a:bodyPr>
          <a:lstStyle/>
          <a:p>
            <a:r>
              <a:rPr lang="en-US" sz="2000" dirty="0" err="1" smtClean="0"/>
              <a:t>UVPlayer</a:t>
            </a:r>
            <a:r>
              <a:rPr lang="en-US" sz="2000" dirty="0" smtClean="0"/>
              <a:t>: playback settings popup</a:t>
            </a:r>
            <a:endParaRPr lang="en-US" sz="2000" dirty="0"/>
          </a:p>
        </p:txBody>
      </p:sp>
      <p:sp>
        <p:nvSpPr>
          <p:cNvPr id="3" name="Text Placeholder 2"/>
          <p:cNvSpPr>
            <a:spLocks noGrp="1"/>
          </p:cNvSpPr>
          <p:nvPr>
            <p:ph type="body" sz="half" idx="2"/>
          </p:nvPr>
        </p:nvSpPr>
        <p:spPr>
          <a:xfrm>
            <a:off x="457200" y="1258312"/>
            <a:ext cx="2139696" cy="4839716"/>
          </a:xfrm>
        </p:spPr>
        <p:txBody>
          <a:bodyPr>
            <a:normAutofit/>
          </a:bodyPr>
          <a:lstStyle/>
          <a:p>
            <a:r>
              <a:rPr lang="en-US" sz="1200" dirty="0" smtClean="0">
                <a:solidFill>
                  <a:srgbClr val="000000"/>
                </a:solidFill>
                <a:latin typeface="Arial"/>
                <a:ea typeface="Calibri"/>
                <a:cs typeface="Arial"/>
              </a:rPr>
              <a:t>Support dynamic </a:t>
            </a:r>
            <a:r>
              <a:rPr lang="en-US" sz="1200" dirty="0">
                <a:solidFill>
                  <a:srgbClr val="000000"/>
                </a:solidFill>
                <a:latin typeface="Arial"/>
                <a:ea typeface="Calibri"/>
                <a:cs typeface="Arial"/>
              </a:rPr>
              <a:t>audio and subtitle track switching during </a:t>
            </a:r>
            <a:r>
              <a:rPr lang="en-US" sz="1200" dirty="0" smtClean="0">
                <a:solidFill>
                  <a:srgbClr val="000000"/>
                </a:solidFill>
                <a:latin typeface="Arial"/>
                <a:ea typeface="Calibri"/>
                <a:cs typeface="Arial"/>
              </a:rPr>
              <a:t>playback.</a:t>
            </a:r>
          </a:p>
          <a:p>
            <a:r>
              <a:rPr lang="en-US" sz="1200" dirty="0" smtClean="0">
                <a:solidFill>
                  <a:srgbClr val="000000"/>
                </a:solidFill>
                <a:latin typeface="Arial"/>
                <a:ea typeface="Calibri"/>
                <a:cs typeface="Arial"/>
              </a:rPr>
              <a:t>Label what is original audio vs. dubbed.</a:t>
            </a:r>
            <a:endParaRPr lang="en-US" sz="1200" dirty="0">
              <a:solidFill>
                <a:srgbClr val="000000"/>
              </a:solidFill>
              <a:latin typeface="Arial"/>
              <a:cs typeface="Arial"/>
            </a:endParaRPr>
          </a:p>
          <a:p>
            <a:r>
              <a:rPr lang="en-US" sz="1200" dirty="0">
                <a:solidFill>
                  <a:srgbClr val="000000"/>
                </a:solidFill>
              </a:rPr>
              <a:t>Allow access to the </a:t>
            </a:r>
            <a:r>
              <a:rPr lang="en-US" sz="1200" dirty="0" smtClean="0">
                <a:solidFill>
                  <a:srgbClr val="000000"/>
                </a:solidFill>
              </a:rPr>
              <a:t>settings </a:t>
            </a:r>
            <a:r>
              <a:rPr lang="en-US" sz="1200" dirty="0">
                <a:solidFill>
                  <a:srgbClr val="000000"/>
                </a:solidFill>
              </a:rPr>
              <a:t>without stopping the video playback.</a:t>
            </a:r>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38</a:t>
            </a:fld>
            <a:endParaRPr lang="en-US" dirty="0"/>
          </a:p>
        </p:txBody>
      </p:sp>
      <p:pic>
        <p:nvPicPr>
          <p:cNvPr id="7" name="Content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461" t="7461" r="7461" b="7461"/>
          <a:stretch/>
        </p:blipFill>
        <p:spPr>
          <a:xfrm>
            <a:off x="2934396" y="920631"/>
            <a:ext cx="5752404" cy="4215384"/>
          </a:xfrm>
        </p:spPr>
      </p:pic>
      <p:sp>
        <p:nvSpPr>
          <p:cNvPr id="5" name="Rectangle 4"/>
          <p:cNvSpPr/>
          <p:nvPr/>
        </p:nvSpPr>
        <p:spPr>
          <a:xfrm>
            <a:off x="7903632" y="2055687"/>
            <a:ext cx="338075" cy="822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1050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download buttons</a:t>
            </a:r>
            <a:endParaRPr lang="en-US" dirty="0"/>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3</a:t>
            </a:fld>
            <a:endParaRPr lang="en-US" dirty="0"/>
          </a:p>
        </p:txBody>
      </p:sp>
      <p:pic>
        <p:nvPicPr>
          <p:cNvPr id="7"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6908" y="963830"/>
            <a:ext cx="7530183" cy="5508189"/>
          </a:xfrm>
        </p:spPr>
      </p:pic>
    </p:spTree>
    <p:extLst>
      <p:ext uri="{BB962C8B-B14F-4D97-AF65-F5344CB8AC3E}">
        <p14:creationId xmlns:p14="http://schemas.microsoft.com/office/powerpoint/2010/main" val="639374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err="1" smtClean="0"/>
              <a:t>UVPlayer</a:t>
            </a:r>
            <a:r>
              <a:rPr lang="en-US" sz="2000" dirty="0" smtClean="0"/>
              <a:t>: settings</a:t>
            </a:r>
            <a:endParaRPr lang="en-US" sz="2000" dirty="0"/>
          </a:p>
        </p:txBody>
      </p:sp>
      <p:sp>
        <p:nvSpPr>
          <p:cNvPr id="3" name="Text Placeholder 2"/>
          <p:cNvSpPr>
            <a:spLocks noGrp="1"/>
          </p:cNvSpPr>
          <p:nvPr>
            <p:ph type="body" sz="half" idx="2"/>
          </p:nvPr>
        </p:nvSpPr>
        <p:spPr/>
        <p:txBody>
          <a:bodyPr>
            <a:normAutofit fontScale="85000" lnSpcReduction="10000"/>
          </a:bodyPr>
          <a:lstStyle/>
          <a:p>
            <a:r>
              <a:rPr lang="en-US" sz="1200" dirty="0" smtClean="0"/>
              <a:t>Within </a:t>
            </a:r>
            <a:r>
              <a:rPr lang="en-US" sz="1200" dirty="0" err="1" smtClean="0"/>
              <a:t>UVPlayer</a:t>
            </a:r>
            <a:r>
              <a:rPr lang="en-US" sz="1200" dirty="0" smtClean="0"/>
              <a:t> settings, display which Library the </a:t>
            </a:r>
            <a:r>
              <a:rPr lang="en-US" sz="1200" dirty="0" err="1" smtClean="0">
                <a:solidFill>
                  <a:srgbClr val="000000"/>
                </a:solidFill>
              </a:rPr>
              <a:t>UVPlayer</a:t>
            </a:r>
            <a:r>
              <a:rPr lang="en-US" sz="1200" dirty="0" smtClean="0">
                <a:solidFill>
                  <a:srgbClr val="000000"/>
                </a:solidFill>
              </a:rPr>
              <a:t> is registered to.*</a:t>
            </a:r>
          </a:p>
          <a:p>
            <a:r>
              <a:rPr lang="en-US" sz="1200" dirty="0" smtClean="0">
                <a:solidFill>
                  <a:srgbClr val="000000"/>
                </a:solidFill>
              </a:rPr>
              <a:t>Parental controls currently need to be handled at the </a:t>
            </a:r>
            <a:r>
              <a:rPr lang="en-US" sz="1200" dirty="0" err="1" smtClean="0">
                <a:solidFill>
                  <a:srgbClr val="000000"/>
                </a:solidFill>
              </a:rPr>
              <a:t>UVPlayer</a:t>
            </a:r>
            <a:r>
              <a:rPr lang="en-US" sz="1200" dirty="0" smtClean="0">
                <a:solidFill>
                  <a:srgbClr val="000000"/>
                </a:solidFill>
              </a:rPr>
              <a:t> level because a </a:t>
            </a:r>
            <a:r>
              <a:rPr lang="en-US" sz="1200" dirty="0" err="1" smtClean="0">
                <a:solidFill>
                  <a:srgbClr val="000000"/>
                </a:solidFill>
              </a:rPr>
              <a:t>UVPlayer</a:t>
            </a:r>
            <a:r>
              <a:rPr lang="en-US" sz="1200" dirty="0" smtClean="0">
                <a:solidFill>
                  <a:srgbClr val="000000"/>
                </a:solidFill>
              </a:rPr>
              <a:t> will not be able to identify the UV user. (“Profile” shown in this wire refers to a retailer profile.)</a:t>
            </a:r>
          </a:p>
          <a:p>
            <a:r>
              <a:rPr lang="en-US" sz="1200" dirty="0" smtClean="0">
                <a:solidFill>
                  <a:srgbClr val="000000"/>
                </a:solidFill>
              </a:rPr>
              <a:t>Include ability to unregister the </a:t>
            </a:r>
            <a:r>
              <a:rPr lang="en-US" sz="1200" dirty="0" err="1" smtClean="0">
                <a:solidFill>
                  <a:srgbClr val="000000"/>
                </a:solidFill>
              </a:rPr>
              <a:t>UVPlayer</a:t>
            </a:r>
            <a:r>
              <a:rPr lang="en-US" sz="1200" dirty="0" smtClean="0">
                <a:solidFill>
                  <a:srgbClr val="000000"/>
                </a:solidFill>
              </a:rPr>
              <a:t>.</a:t>
            </a:r>
          </a:p>
          <a:p>
            <a:r>
              <a:rPr lang="en-US" sz="1200" dirty="0" smtClean="0">
                <a:solidFill>
                  <a:srgbClr val="000000"/>
                </a:solidFill>
              </a:rPr>
              <a:t>If the Client Implementer implements the </a:t>
            </a:r>
            <a:r>
              <a:rPr lang="en-US" sz="1200" dirty="0" err="1" smtClean="0">
                <a:solidFill>
                  <a:srgbClr val="000000"/>
                </a:solidFill>
              </a:rPr>
              <a:t>accessportal</a:t>
            </a:r>
            <a:r>
              <a:rPr lang="en-US" sz="1200" dirty="0" smtClean="0">
                <a:solidFill>
                  <a:srgbClr val="000000"/>
                </a:solidFill>
              </a:rPr>
              <a:t> role, show how many device slots have been used. </a:t>
            </a:r>
          </a:p>
          <a:p>
            <a:r>
              <a:rPr lang="en-US" sz="1200" dirty="0" smtClean="0">
                <a:solidFill>
                  <a:srgbClr val="000000"/>
                </a:solidFill>
              </a:rPr>
              <a:t>Consider including an option to always download HD when available. This would enable the user to simply tap the download button without having to then choose resolution.</a:t>
            </a:r>
          </a:p>
          <a:p>
            <a:endParaRPr lang="en-US" sz="1200" dirty="0">
              <a:solidFill>
                <a:srgbClr val="000000"/>
              </a:solidFill>
            </a:endParaRPr>
          </a:p>
          <a:p>
            <a:pPr marL="0" indent="0">
              <a:buNone/>
            </a:pPr>
            <a:r>
              <a:rPr lang="en-US" sz="1200" dirty="0">
                <a:solidFill>
                  <a:srgbClr val="000000"/>
                </a:solidFill>
              </a:rPr>
              <a:t>*if </a:t>
            </a:r>
            <a:r>
              <a:rPr lang="en-US" sz="1200" dirty="0" smtClean="0">
                <a:solidFill>
                  <a:srgbClr val="000000"/>
                </a:solidFill>
              </a:rPr>
              <a:t>you are providing </a:t>
            </a:r>
            <a:r>
              <a:rPr lang="en-US" sz="1200" dirty="0">
                <a:solidFill>
                  <a:srgbClr val="000000"/>
                </a:solidFill>
              </a:rPr>
              <a:t>user account management, it’s possible to provide more detail on </a:t>
            </a:r>
            <a:r>
              <a:rPr lang="en-US" sz="1200" dirty="0" smtClean="0">
                <a:solidFill>
                  <a:srgbClr val="000000"/>
                </a:solidFill>
              </a:rPr>
              <a:t>the number </a:t>
            </a:r>
            <a:r>
              <a:rPr lang="en-US" sz="1200" dirty="0">
                <a:solidFill>
                  <a:srgbClr val="000000"/>
                </a:solidFill>
              </a:rPr>
              <a:t>of </a:t>
            </a:r>
            <a:r>
              <a:rPr lang="en-US" sz="1200" dirty="0" err="1">
                <a:solidFill>
                  <a:srgbClr val="000000"/>
                </a:solidFill>
              </a:rPr>
              <a:t>UVPlayer</a:t>
            </a:r>
            <a:r>
              <a:rPr lang="en-US" sz="1200" dirty="0">
                <a:solidFill>
                  <a:srgbClr val="000000"/>
                </a:solidFill>
              </a:rPr>
              <a:t> slots </a:t>
            </a:r>
            <a:r>
              <a:rPr lang="en-US" sz="1200" dirty="0" smtClean="0">
                <a:solidFill>
                  <a:srgbClr val="000000"/>
                </a:solidFill>
              </a:rPr>
              <a:t>available. Please discuss these advanced features with DECE.</a:t>
            </a:r>
            <a:endParaRPr lang="en-US" sz="1200" dirty="0">
              <a:solidFill>
                <a:srgbClr val="000000"/>
              </a:solidFill>
            </a:endParaRPr>
          </a:p>
          <a:p>
            <a:endParaRPr lang="en-US" sz="1200" dirty="0">
              <a:solidFill>
                <a:srgbClr val="000000"/>
              </a:solidFill>
            </a:endParaRPr>
          </a:p>
          <a:p>
            <a:endParaRPr lang="en-US" sz="1200" dirty="0"/>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39</a:t>
            </a:fld>
            <a:endParaRPr lang="en-US" dirty="0"/>
          </a:p>
        </p:txBody>
      </p:sp>
      <p:pic>
        <p:nvPicPr>
          <p:cNvPr id="7" name="Content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409" t="7409" r="7409" b="7409"/>
          <a:stretch/>
        </p:blipFill>
        <p:spPr>
          <a:xfrm>
            <a:off x="2934397" y="839501"/>
            <a:ext cx="5752403" cy="4215384"/>
          </a:xfrm>
        </p:spPr>
      </p:pic>
    </p:spTree>
    <p:extLst>
      <p:ext uri="{BB962C8B-B14F-4D97-AF65-F5344CB8AC3E}">
        <p14:creationId xmlns:p14="http://schemas.microsoft.com/office/powerpoint/2010/main" val="2059622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err="1" smtClean="0"/>
              <a:t>UVPlayer</a:t>
            </a:r>
            <a:r>
              <a:rPr lang="en-US" sz="2000" dirty="0" smtClean="0"/>
              <a:t>: unregister, are-you-sure</a:t>
            </a:r>
            <a:endParaRPr lang="en-US" sz="2000" dirty="0"/>
          </a:p>
        </p:txBody>
      </p:sp>
      <p:sp>
        <p:nvSpPr>
          <p:cNvPr id="3" name="Text Placeholder 2"/>
          <p:cNvSpPr>
            <a:spLocks noGrp="1"/>
          </p:cNvSpPr>
          <p:nvPr>
            <p:ph type="body" sz="half" idx="2"/>
          </p:nvPr>
        </p:nvSpPr>
        <p:spPr/>
        <p:txBody>
          <a:bodyPr>
            <a:normAutofit/>
          </a:bodyPr>
          <a:lstStyle/>
          <a:p>
            <a:r>
              <a:rPr lang="en-US" sz="1200" dirty="0" smtClean="0"/>
              <a:t>If the user chooses to unregister the </a:t>
            </a:r>
            <a:r>
              <a:rPr lang="en-US" sz="1200" dirty="0" err="1" smtClean="0"/>
              <a:t>UVPlayer</a:t>
            </a:r>
            <a:r>
              <a:rPr lang="en-US" sz="1200" dirty="0" smtClean="0"/>
              <a:t>, ask them to confirm before completing the action.</a:t>
            </a:r>
            <a:endParaRPr lang="en-US" sz="1200" dirty="0"/>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40</a:t>
            </a:fld>
            <a:endParaRPr lang="en-US" dirty="0"/>
          </a:p>
        </p:txBody>
      </p:sp>
      <p:pic>
        <p:nvPicPr>
          <p:cNvPr id="7" name="Content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409" t="7409" r="7409" b="7409"/>
          <a:stretch/>
        </p:blipFill>
        <p:spPr>
          <a:xfrm>
            <a:off x="2934397" y="844555"/>
            <a:ext cx="5752403" cy="4215384"/>
          </a:xfrm>
        </p:spPr>
      </p:pic>
    </p:spTree>
    <p:extLst>
      <p:ext uri="{BB962C8B-B14F-4D97-AF65-F5344CB8AC3E}">
        <p14:creationId xmlns:p14="http://schemas.microsoft.com/office/powerpoint/2010/main" val="10677218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err="1" smtClean="0"/>
              <a:t>UVPlayer</a:t>
            </a:r>
            <a:r>
              <a:rPr lang="en-US" sz="2000" dirty="0" smtClean="0"/>
              <a:t>: find </a:t>
            </a:r>
            <a:r>
              <a:rPr lang="en-US" sz="2000" dirty="0" err="1" smtClean="0"/>
              <a:t>UVFile</a:t>
            </a:r>
            <a:endParaRPr lang="en-US" sz="2000" dirty="0"/>
          </a:p>
        </p:txBody>
      </p:sp>
      <p:sp>
        <p:nvSpPr>
          <p:cNvPr id="3" name="Text Placeholder 2"/>
          <p:cNvSpPr>
            <a:spLocks noGrp="1"/>
          </p:cNvSpPr>
          <p:nvPr>
            <p:ph type="body" sz="half" idx="2"/>
          </p:nvPr>
        </p:nvSpPr>
        <p:spPr/>
        <p:txBody>
          <a:bodyPr>
            <a:normAutofit/>
          </a:bodyPr>
          <a:lstStyle/>
          <a:p>
            <a:r>
              <a:rPr lang="en-US" sz="1200" dirty="0" err="1" smtClean="0"/>
              <a:t>UVPlayer</a:t>
            </a:r>
            <a:r>
              <a:rPr lang="en-US" sz="1200" dirty="0" smtClean="0"/>
              <a:t> should automatically detect </a:t>
            </a:r>
            <a:r>
              <a:rPr lang="en-US" sz="1200" dirty="0" err="1" smtClean="0"/>
              <a:t>UVFiles</a:t>
            </a:r>
            <a:r>
              <a:rPr lang="en-US" sz="1200" dirty="0" smtClean="0"/>
              <a:t> in default location plus user designated watch folders. Also provide ability for user to manually search for </a:t>
            </a:r>
            <a:r>
              <a:rPr lang="en-US" sz="1200" dirty="0" err="1" smtClean="0"/>
              <a:t>UVFiles</a:t>
            </a:r>
            <a:r>
              <a:rPr lang="en-US" sz="1200" dirty="0" smtClean="0"/>
              <a:t>.</a:t>
            </a:r>
          </a:p>
          <a:p>
            <a:r>
              <a:rPr lang="en-US" sz="1200" dirty="0" smtClean="0"/>
              <a:t>Include ability to find a file among the user’s device files.</a:t>
            </a:r>
          </a:p>
          <a:p>
            <a:r>
              <a:rPr lang="en-US" sz="1200" dirty="0" smtClean="0"/>
              <a:t>Include a quick search button that looks for all </a:t>
            </a:r>
            <a:r>
              <a:rPr lang="en-US" sz="1200" dirty="0" err="1" smtClean="0"/>
              <a:t>UVFiles</a:t>
            </a:r>
            <a:r>
              <a:rPr lang="en-US" sz="1200" dirty="0" smtClean="0"/>
              <a:t> on or connected to the device.</a:t>
            </a:r>
          </a:p>
          <a:p>
            <a:r>
              <a:rPr lang="en-US" sz="1200" dirty="0" smtClean="0"/>
              <a:t>Be sure manually “found”/imported files are remembered by the </a:t>
            </a:r>
            <a:r>
              <a:rPr lang="en-US" sz="1200" dirty="0" err="1" smtClean="0"/>
              <a:t>UVPlayer</a:t>
            </a:r>
            <a:r>
              <a:rPr lang="en-US" sz="1200" dirty="0" smtClean="0"/>
              <a:t> Library.</a:t>
            </a:r>
          </a:p>
          <a:p>
            <a:r>
              <a:rPr lang="en-US" sz="1200" dirty="0" smtClean="0">
                <a:solidFill>
                  <a:srgbClr val="000000"/>
                </a:solidFill>
              </a:rPr>
              <a:t>(Find </a:t>
            </a:r>
            <a:r>
              <a:rPr lang="en-US" sz="1200" dirty="0" err="1" smtClean="0">
                <a:solidFill>
                  <a:srgbClr val="000000"/>
                </a:solidFill>
              </a:rPr>
              <a:t>UVFile</a:t>
            </a:r>
            <a:r>
              <a:rPr lang="en-US" sz="1200" dirty="0" smtClean="0">
                <a:solidFill>
                  <a:srgbClr val="000000"/>
                </a:solidFill>
              </a:rPr>
              <a:t> </a:t>
            </a:r>
            <a:r>
              <a:rPr lang="en-US" sz="1200" dirty="0" err="1" smtClean="0">
                <a:solidFill>
                  <a:srgbClr val="000000"/>
                </a:solidFill>
              </a:rPr>
              <a:t>wo</a:t>
            </a:r>
            <a:r>
              <a:rPr lang="fr-FR" sz="1200" dirty="0" smtClean="0">
                <a:solidFill>
                  <a:srgbClr val="000000"/>
                </a:solidFill>
              </a:rPr>
              <a:t>n’</a:t>
            </a:r>
            <a:r>
              <a:rPr lang="en-US" sz="1200" dirty="0" smtClean="0">
                <a:solidFill>
                  <a:srgbClr val="000000"/>
                </a:solidFill>
              </a:rPr>
              <a:t>t be available on OSs that sandbox files per app, such as </a:t>
            </a:r>
            <a:r>
              <a:rPr lang="en-US" sz="1200" dirty="0" err="1" smtClean="0">
                <a:solidFill>
                  <a:srgbClr val="000000"/>
                </a:solidFill>
              </a:rPr>
              <a:t>iOS</a:t>
            </a:r>
            <a:r>
              <a:rPr lang="en-US" sz="1200" dirty="0" smtClean="0">
                <a:solidFill>
                  <a:srgbClr val="000000"/>
                </a:solidFill>
              </a:rPr>
              <a:t>)</a:t>
            </a:r>
            <a:endParaRPr lang="en-US" sz="1200" dirty="0">
              <a:solidFill>
                <a:srgbClr val="000000"/>
              </a:solidFill>
            </a:endParaRPr>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41</a:t>
            </a:fld>
            <a:endParaRPr lang="en-US" dirty="0"/>
          </a:p>
        </p:txBody>
      </p:sp>
      <p:pic>
        <p:nvPicPr>
          <p:cNvPr id="8" name="Content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6560" t="6560" r="6560" b="6560"/>
          <a:stretch/>
        </p:blipFill>
        <p:spPr>
          <a:xfrm>
            <a:off x="2934400" y="846220"/>
            <a:ext cx="5752400" cy="4215384"/>
          </a:xfrm>
        </p:spPr>
      </p:pic>
    </p:spTree>
    <p:extLst>
      <p:ext uri="{BB962C8B-B14F-4D97-AF65-F5344CB8AC3E}">
        <p14:creationId xmlns:p14="http://schemas.microsoft.com/office/powerpoint/2010/main" val="36313574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Cold File Handling</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65821B1B-B1CC-674E-8739-E76EF24AEA96}" type="slidenum">
              <a:rPr lang="en-US" smtClean="0"/>
              <a:pPr>
                <a:defRPr/>
              </a:pPr>
              <a:t>42</a:t>
            </a:fld>
            <a:endParaRPr lang="en-US" dirty="0"/>
          </a:p>
        </p:txBody>
      </p:sp>
    </p:spTree>
    <p:extLst>
      <p:ext uri="{BB962C8B-B14F-4D97-AF65-F5344CB8AC3E}">
        <p14:creationId xmlns:p14="http://schemas.microsoft.com/office/powerpoint/2010/main" val="29063945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a:t>
            </a:r>
            <a:r>
              <a:rPr lang="en-US" dirty="0" err="1" smtClean="0"/>
              <a:t>UVFile</a:t>
            </a:r>
            <a:r>
              <a:rPr lang="en-US" dirty="0" smtClean="0"/>
              <a:t> open</a:t>
            </a:r>
            <a:endParaRPr lang="en-US" dirty="0"/>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43</a:t>
            </a:fld>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3705" y="963830"/>
            <a:ext cx="7516588" cy="5508188"/>
          </a:xfrm>
        </p:spPr>
      </p:pic>
    </p:spTree>
    <p:extLst>
      <p:ext uri="{BB962C8B-B14F-4D97-AF65-F5344CB8AC3E}">
        <p14:creationId xmlns:p14="http://schemas.microsoft.com/office/powerpoint/2010/main" val="871848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notes</a:t>
            </a:r>
            <a:endParaRPr lang="en-US" dirty="0"/>
          </a:p>
        </p:txBody>
      </p:sp>
      <p:sp>
        <p:nvSpPr>
          <p:cNvPr id="3" name="Content Placeholder 2"/>
          <p:cNvSpPr>
            <a:spLocks noGrp="1"/>
          </p:cNvSpPr>
          <p:nvPr>
            <p:ph idx="1"/>
          </p:nvPr>
        </p:nvSpPr>
        <p:spPr/>
        <p:txBody>
          <a:bodyPr/>
          <a:lstStyle/>
          <a:p>
            <a:r>
              <a:rPr lang="en-US" dirty="0" smtClean="0"/>
              <a:t>Operating system should be able to identify a </a:t>
            </a:r>
            <a:r>
              <a:rPr lang="en-US" dirty="0" err="1" smtClean="0"/>
              <a:t>UVFile</a:t>
            </a:r>
            <a:r>
              <a:rPr lang="en-US" dirty="0" smtClean="0"/>
              <a:t> and either open it with an existing </a:t>
            </a:r>
            <a:r>
              <a:rPr lang="en-US" dirty="0" err="1" smtClean="0"/>
              <a:t>UVPlayer</a:t>
            </a:r>
            <a:r>
              <a:rPr lang="en-US" dirty="0" smtClean="0"/>
              <a:t> or prompt the user to choose which application (Player) to open the file with.</a:t>
            </a:r>
            <a:endParaRPr lang="en-US" dirty="0"/>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44</a:t>
            </a:fld>
            <a:endParaRPr lang="en-US" dirty="0"/>
          </a:p>
        </p:txBody>
      </p:sp>
    </p:spTree>
    <p:extLst>
      <p:ext uri="{BB962C8B-B14F-4D97-AF65-F5344CB8AC3E}">
        <p14:creationId xmlns:p14="http://schemas.microsoft.com/office/powerpoint/2010/main" val="17864772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err="1"/>
              <a:t>UVPlayer</a:t>
            </a:r>
            <a:r>
              <a:rPr lang="en-US" sz="2000" dirty="0"/>
              <a:t>: register, retailer associated</a:t>
            </a:r>
          </a:p>
        </p:txBody>
      </p:sp>
      <p:sp>
        <p:nvSpPr>
          <p:cNvPr id="3" name="Text Placeholder 2"/>
          <p:cNvSpPr>
            <a:spLocks noGrp="1"/>
          </p:cNvSpPr>
          <p:nvPr>
            <p:ph type="body" sz="half" idx="2"/>
          </p:nvPr>
        </p:nvSpPr>
        <p:spPr/>
        <p:txBody>
          <a:bodyPr>
            <a:normAutofit/>
          </a:bodyPr>
          <a:lstStyle/>
          <a:p>
            <a:r>
              <a:rPr lang="en-US" sz="1200" dirty="0"/>
              <a:t>When a </a:t>
            </a:r>
            <a:r>
              <a:rPr lang="en-US" sz="1200" dirty="0" err="1"/>
              <a:t>UVFile</a:t>
            </a:r>
            <a:r>
              <a:rPr lang="en-US" sz="1200" dirty="0"/>
              <a:t> is opened in the OS, the OS should detect </a:t>
            </a:r>
            <a:r>
              <a:rPr lang="en-US" sz="1200" dirty="0" smtClean="0"/>
              <a:t>a </a:t>
            </a:r>
            <a:r>
              <a:rPr lang="en-US" sz="1200" dirty="0" err="1"/>
              <a:t>UVPlayer</a:t>
            </a:r>
            <a:r>
              <a:rPr lang="en-US" sz="1200" dirty="0"/>
              <a:t> that can open the file. </a:t>
            </a:r>
          </a:p>
          <a:p>
            <a:r>
              <a:rPr lang="en-US" sz="1200" dirty="0"/>
              <a:t>The </a:t>
            </a:r>
            <a:r>
              <a:rPr lang="en-US" sz="1200" dirty="0" err="1"/>
              <a:t>UVPlayer</a:t>
            </a:r>
            <a:r>
              <a:rPr lang="en-US" sz="1200" dirty="0"/>
              <a:t> should either launch automatically or the OS should prompt the user to choose the program to open the file.</a:t>
            </a:r>
          </a:p>
          <a:p>
            <a:r>
              <a:rPr lang="en-US" sz="1200" dirty="0">
                <a:solidFill>
                  <a:srgbClr val="000000"/>
                </a:solidFill>
              </a:rPr>
              <a:t>If the </a:t>
            </a:r>
            <a:r>
              <a:rPr lang="en-US" sz="1200" dirty="0" err="1">
                <a:solidFill>
                  <a:srgbClr val="000000"/>
                </a:solidFill>
              </a:rPr>
              <a:t>UVPlayer</a:t>
            </a:r>
            <a:r>
              <a:rPr lang="en-US" sz="1200" dirty="0">
                <a:solidFill>
                  <a:srgbClr val="000000"/>
                </a:solidFill>
              </a:rPr>
              <a:t> is not yet registered, it should prompt for login to register.</a:t>
            </a:r>
          </a:p>
          <a:p>
            <a:endParaRPr lang="en-US" sz="1200" dirty="0"/>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45</a:t>
            </a:fld>
            <a:endParaRPr lang="en-US" dirty="0"/>
          </a:p>
        </p:txBody>
      </p:sp>
      <p:pic>
        <p:nvPicPr>
          <p:cNvPr id="7" name="Content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461" t="7461" r="7461" b="7461"/>
          <a:stretch/>
        </p:blipFill>
        <p:spPr>
          <a:xfrm>
            <a:off x="2934396" y="844993"/>
            <a:ext cx="5752404" cy="4215384"/>
          </a:xfrm>
        </p:spPr>
      </p:pic>
    </p:spTree>
    <p:extLst>
      <p:ext uri="{BB962C8B-B14F-4D97-AF65-F5344CB8AC3E}">
        <p14:creationId xmlns:p14="http://schemas.microsoft.com/office/powerpoint/2010/main" val="8731883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630"/>
            <a:ext cx="2247396" cy="1264920"/>
          </a:xfrm>
        </p:spPr>
        <p:txBody>
          <a:bodyPr>
            <a:normAutofit/>
          </a:bodyPr>
          <a:lstStyle/>
          <a:p>
            <a:r>
              <a:rPr lang="en-US" sz="2000" dirty="0" err="1" smtClean="0"/>
              <a:t>UVPlayer</a:t>
            </a:r>
            <a:r>
              <a:rPr lang="en-US" sz="2000" dirty="0" smtClean="0"/>
              <a:t>: register, retailer independent</a:t>
            </a:r>
            <a:endParaRPr lang="en-US" sz="2000" dirty="0"/>
          </a:p>
        </p:txBody>
      </p:sp>
      <p:sp>
        <p:nvSpPr>
          <p:cNvPr id="3" name="Text Placeholder 2"/>
          <p:cNvSpPr>
            <a:spLocks noGrp="1"/>
          </p:cNvSpPr>
          <p:nvPr>
            <p:ph type="body" sz="half" idx="2"/>
          </p:nvPr>
        </p:nvSpPr>
        <p:spPr/>
        <p:txBody>
          <a:bodyPr>
            <a:normAutofit/>
          </a:bodyPr>
          <a:lstStyle/>
          <a:p>
            <a:r>
              <a:rPr lang="en-US" sz="1200" dirty="0">
                <a:solidFill>
                  <a:srgbClr val="000000"/>
                </a:solidFill>
              </a:rPr>
              <a:t>If a retailer independent </a:t>
            </a:r>
            <a:r>
              <a:rPr lang="en-US" sz="1200" dirty="0" err="1">
                <a:solidFill>
                  <a:srgbClr val="000000"/>
                </a:solidFill>
              </a:rPr>
              <a:t>UVPlayer</a:t>
            </a:r>
            <a:r>
              <a:rPr lang="en-US" sz="1200" dirty="0">
                <a:solidFill>
                  <a:srgbClr val="000000"/>
                </a:solidFill>
              </a:rPr>
              <a:t> is not yet registered, it should prompt for registration by asking for </a:t>
            </a:r>
            <a:r>
              <a:rPr lang="en-US" sz="1200" dirty="0" err="1">
                <a:solidFill>
                  <a:srgbClr val="000000"/>
                </a:solidFill>
              </a:rPr>
              <a:t>UltraViolet</a:t>
            </a:r>
            <a:r>
              <a:rPr lang="en-US" sz="1200" dirty="0">
                <a:solidFill>
                  <a:srgbClr val="000000"/>
                </a:solidFill>
              </a:rPr>
              <a:t> credentials.</a:t>
            </a:r>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46</a:t>
            </a:fld>
            <a:endParaRPr lang="en-US" dirty="0"/>
          </a:p>
        </p:txBody>
      </p:sp>
      <p:pic>
        <p:nvPicPr>
          <p:cNvPr id="7" name="Content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461" t="7461" r="7461" b="7461"/>
          <a:stretch/>
        </p:blipFill>
        <p:spPr>
          <a:xfrm>
            <a:off x="2934398" y="849120"/>
            <a:ext cx="5752402" cy="4215384"/>
          </a:xfrm>
        </p:spPr>
      </p:pic>
    </p:spTree>
    <p:extLst>
      <p:ext uri="{BB962C8B-B14F-4D97-AF65-F5344CB8AC3E}">
        <p14:creationId xmlns:p14="http://schemas.microsoft.com/office/powerpoint/2010/main" val="6397988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err="1" smtClean="0"/>
              <a:t>UVPlayer</a:t>
            </a:r>
            <a:r>
              <a:rPr lang="en-US" sz="2000" dirty="0" smtClean="0"/>
              <a:t>: license error</a:t>
            </a:r>
            <a:endParaRPr lang="en-US" sz="2000" dirty="0"/>
          </a:p>
        </p:txBody>
      </p:sp>
      <p:sp>
        <p:nvSpPr>
          <p:cNvPr id="3" name="Text Placeholder 2"/>
          <p:cNvSpPr>
            <a:spLocks noGrp="1"/>
          </p:cNvSpPr>
          <p:nvPr>
            <p:ph type="body" sz="half" idx="2"/>
          </p:nvPr>
        </p:nvSpPr>
        <p:spPr/>
        <p:txBody>
          <a:bodyPr>
            <a:normAutofit/>
          </a:bodyPr>
          <a:lstStyle/>
          <a:p>
            <a:r>
              <a:rPr lang="en-US" sz="1200" dirty="0" smtClean="0"/>
              <a:t>The </a:t>
            </a:r>
            <a:r>
              <a:rPr lang="en-US" sz="1200" dirty="0" err="1" smtClean="0"/>
              <a:t>UVPlayer</a:t>
            </a:r>
            <a:r>
              <a:rPr lang="en-US" sz="1200" dirty="0" smtClean="0"/>
              <a:t> should automatically request and download a license if needed.</a:t>
            </a:r>
          </a:p>
          <a:p>
            <a:r>
              <a:rPr lang="en-US" sz="1200" dirty="0" smtClean="0"/>
              <a:t>If the license is missing, display an error message that suggests checking the Internet connection.</a:t>
            </a:r>
            <a:endParaRPr lang="en-US" sz="1200" dirty="0"/>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47</a:t>
            </a:fld>
            <a:endParaRPr lang="en-US" dirty="0"/>
          </a:p>
        </p:txBody>
      </p:sp>
      <p:pic>
        <p:nvPicPr>
          <p:cNvPr id="7" name="Content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555" t="7555" r="7555" b="7555"/>
          <a:stretch/>
        </p:blipFill>
        <p:spPr>
          <a:xfrm>
            <a:off x="2934399" y="841148"/>
            <a:ext cx="5752401" cy="4215384"/>
          </a:xfrm>
        </p:spPr>
      </p:pic>
    </p:spTree>
    <p:extLst>
      <p:ext uri="{BB962C8B-B14F-4D97-AF65-F5344CB8AC3E}">
        <p14:creationId xmlns:p14="http://schemas.microsoft.com/office/powerpoint/2010/main" val="32560598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err="1" smtClean="0"/>
              <a:t>UVPlayer</a:t>
            </a:r>
            <a:r>
              <a:rPr lang="en-US" sz="2000" dirty="0" smtClean="0"/>
              <a:t>: </a:t>
            </a:r>
            <a:r>
              <a:rPr lang="en-US" sz="2000" dirty="0" err="1" smtClean="0"/>
              <a:t>UVFile</a:t>
            </a:r>
            <a:r>
              <a:rPr lang="en-US" sz="2000" dirty="0" smtClean="0"/>
              <a:t> plays</a:t>
            </a:r>
            <a:endParaRPr lang="en-US" sz="2000" dirty="0"/>
          </a:p>
        </p:txBody>
      </p:sp>
      <p:sp>
        <p:nvSpPr>
          <p:cNvPr id="3" name="Text Placeholder 2"/>
          <p:cNvSpPr>
            <a:spLocks noGrp="1"/>
          </p:cNvSpPr>
          <p:nvPr>
            <p:ph type="body" sz="half" idx="2"/>
          </p:nvPr>
        </p:nvSpPr>
        <p:spPr/>
        <p:txBody>
          <a:bodyPr>
            <a:normAutofit/>
          </a:bodyPr>
          <a:lstStyle/>
          <a:p>
            <a:r>
              <a:rPr lang="en-US" sz="1200" dirty="0" smtClean="0"/>
              <a:t>If the </a:t>
            </a:r>
            <a:r>
              <a:rPr lang="en-US" sz="1200" dirty="0" err="1" smtClean="0"/>
              <a:t>UVPlayer</a:t>
            </a:r>
            <a:r>
              <a:rPr lang="en-US" sz="1200" dirty="0" smtClean="0"/>
              <a:t> is in a logged in state and the license is available, the </a:t>
            </a:r>
            <a:r>
              <a:rPr lang="en-US" sz="1200" dirty="0" err="1" smtClean="0"/>
              <a:t>UVFile</a:t>
            </a:r>
            <a:r>
              <a:rPr lang="en-US" sz="1200" dirty="0" smtClean="0"/>
              <a:t> should begin playing immediately.</a:t>
            </a:r>
            <a:endParaRPr lang="en-US" sz="1200" dirty="0"/>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48</a:t>
            </a:fld>
            <a:endParaRPr lang="en-US" dirty="0"/>
          </a:p>
        </p:txBody>
      </p:sp>
      <p:pic>
        <p:nvPicPr>
          <p:cNvPr id="8" name="Content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540" t="7540" r="7540" b="7540"/>
          <a:stretch/>
        </p:blipFill>
        <p:spPr>
          <a:xfrm>
            <a:off x="2934397" y="925067"/>
            <a:ext cx="5752403" cy="4215384"/>
          </a:xfrm>
        </p:spPr>
      </p:pic>
    </p:spTree>
    <p:extLst>
      <p:ext uri="{BB962C8B-B14F-4D97-AF65-F5344CB8AC3E}">
        <p14:creationId xmlns:p14="http://schemas.microsoft.com/office/powerpoint/2010/main" val="3327593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notes</a:t>
            </a:r>
            <a:endParaRPr lang="en-US" dirty="0"/>
          </a:p>
        </p:txBody>
      </p:sp>
      <p:sp>
        <p:nvSpPr>
          <p:cNvPr id="3" name="Content Placeholder 2"/>
          <p:cNvSpPr>
            <a:spLocks noGrp="1"/>
          </p:cNvSpPr>
          <p:nvPr>
            <p:ph idx="1"/>
          </p:nvPr>
        </p:nvSpPr>
        <p:spPr/>
        <p:txBody>
          <a:bodyPr/>
          <a:lstStyle/>
          <a:p>
            <a:r>
              <a:rPr lang="en-US" dirty="0" smtClean="0"/>
              <a:t>Identify CFF downloads</a:t>
            </a:r>
          </a:p>
          <a:p>
            <a:endParaRPr lang="en-US" dirty="0" smtClean="0"/>
          </a:p>
          <a:p>
            <a:r>
              <a:rPr lang="en-US" dirty="0" smtClean="0"/>
              <a:t>Offer only CFF when available; offer legacy when CFF not available</a:t>
            </a:r>
          </a:p>
          <a:p>
            <a:endParaRPr lang="en-US" dirty="0" smtClean="0"/>
          </a:p>
          <a:p>
            <a:r>
              <a:rPr lang="en-US" dirty="0" smtClean="0"/>
              <a:t>Steer </a:t>
            </a:r>
            <a:r>
              <a:rPr lang="en-US" dirty="0"/>
              <a:t>users to get a </a:t>
            </a:r>
            <a:r>
              <a:rPr lang="en-US" dirty="0" err="1" smtClean="0"/>
              <a:t>UVPlayer</a:t>
            </a:r>
            <a:r>
              <a:rPr lang="en-US" dirty="0" smtClean="0"/>
              <a:t> when they request a download</a:t>
            </a:r>
          </a:p>
          <a:p>
            <a:endParaRPr lang="en-US" dirty="0"/>
          </a:p>
          <a:p>
            <a:r>
              <a:rPr lang="en-US" dirty="0" smtClean="0"/>
              <a:t>Allow “naked” </a:t>
            </a:r>
            <a:r>
              <a:rPr lang="en-US" dirty="0" err="1" smtClean="0"/>
              <a:t>UVFile</a:t>
            </a:r>
            <a:r>
              <a:rPr lang="en-US" dirty="0" smtClean="0"/>
              <a:t> download (without a </a:t>
            </a:r>
            <a:r>
              <a:rPr lang="en-US" dirty="0" err="1" smtClean="0"/>
              <a:t>UVPlayer</a:t>
            </a:r>
            <a:r>
              <a:rPr lang="en-US" dirty="0" smtClean="0"/>
              <a:t>), with required messaging</a:t>
            </a:r>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4</a:t>
            </a:fld>
            <a:endParaRPr lang="en-US" dirty="0"/>
          </a:p>
        </p:txBody>
      </p:sp>
    </p:spTree>
    <p:extLst>
      <p:ext uri="{BB962C8B-B14F-4D97-AF65-F5344CB8AC3E}">
        <p14:creationId xmlns:p14="http://schemas.microsoft.com/office/powerpoint/2010/main" val="32403811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Cases</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65821B1B-B1CC-674E-8739-E76EF24AEA96}" type="slidenum">
              <a:rPr lang="en-US" smtClean="0"/>
              <a:pPr>
                <a:defRPr/>
              </a:pPr>
              <a:t>49</a:t>
            </a:fld>
            <a:endParaRPr lang="en-US" dirty="0"/>
          </a:p>
        </p:txBody>
      </p:sp>
    </p:spTree>
    <p:extLst>
      <p:ext uri="{BB962C8B-B14F-4D97-AF65-F5344CB8AC3E}">
        <p14:creationId xmlns:p14="http://schemas.microsoft.com/office/powerpoint/2010/main" val="27718604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cases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50</a:t>
            </a:fld>
            <a:endParaRPr lang="en-US" dirty="0"/>
          </a:p>
        </p:txBody>
      </p:sp>
      <p:graphicFrame>
        <p:nvGraphicFramePr>
          <p:cNvPr id="5" name="Content Placeholder 6"/>
          <p:cNvGraphicFramePr>
            <a:graphicFrameLocks/>
          </p:cNvGraphicFramePr>
          <p:nvPr>
            <p:extLst>
              <p:ext uri="{D42A27DB-BD31-4B8C-83A1-F6EECF244321}">
                <p14:modId xmlns:p14="http://schemas.microsoft.com/office/powerpoint/2010/main" val="4219110421"/>
              </p:ext>
            </p:extLst>
          </p:nvPr>
        </p:nvGraphicFramePr>
        <p:xfrm>
          <a:off x="457200" y="958850"/>
          <a:ext cx="8229600" cy="5475134"/>
        </p:xfrm>
        <a:graphic>
          <a:graphicData uri="http://schemas.openxmlformats.org/drawingml/2006/table">
            <a:tbl>
              <a:tblPr firstRow="1" bandRow="1">
                <a:tableStyleId>{5C22544A-7EE6-4342-B048-85BDC9FD1C3A}</a:tableStyleId>
              </a:tblPr>
              <a:tblGrid>
                <a:gridCol w="3636527"/>
                <a:gridCol w="4593073"/>
              </a:tblGrid>
              <a:tr h="343128">
                <a:tc>
                  <a:txBody>
                    <a:bodyPr/>
                    <a:lstStyle/>
                    <a:p>
                      <a:pPr marL="0" marR="0" algn="ctr">
                        <a:lnSpc>
                          <a:spcPct val="115000"/>
                        </a:lnSpc>
                        <a:spcBef>
                          <a:spcPts val="600"/>
                        </a:spcBef>
                        <a:spcAft>
                          <a:spcPts val="600"/>
                        </a:spcAft>
                      </a:pPr>
                      <a:r>
                        <a:rPr lang="en-US" sz="900" b="1">
                          <a:effectLst/>
                          <a:latin typeface="+mn-lt"/>
                          <a:ea typeface="MS Mincho"/>
                          <a:cs typeface="Times New Roman"/>
                        </a:rPr>
                        <a:t>ISSUE</a:t>
                      </a:r>
                      <a:endParaRPr lang="en-US" sz="900">
                        <a:effectLst/>
                        <a:latin typeface="+mn-lt"/>
                        <a:ea typeface="ＭＳ 明朝"/>
                        <a:cs typeface="Times New Roman"/>
                      </a:endParaRPr>
                    </a:p>
                  </a:txBody>
                  <a:tcPr marL="68580" marR="68580" marT="0" marB="0"/>
                </a:tc>
                <a:tc>
                  <a:txBody>
                    <a:bodyPr/>
                    <a:lstStyle/>
                    <a:p>
                      <a:pPr marL="0" marR="0" algn="ctr">
                        <a:lnSpc>
                          <a:spcPct val="115000"/>
                        </a:lnSpc>
                        <a:spcBef>
                          <a:spcPts val="600"/>
                        </a:spcBef>
                        <a:spcAft>
                          <a:spcPts val="600"/>
                        </a:spcAft>
                      </a:pPr>
                      <a:r>
                        <a:rPr lang="en-US" sz="900" b="1" dirty="0" smtClean="0">
                          <a:effectLst/>
                          <a:latin typeface="+mn-lt"/>
                          <a:ea typeface="MS Mincho"/>
                          <a:cs typeface="Times New Roman"/>
                        </a:rPr>
                        <a:t>ERROR </a:t>
                      </a:r>
                      <a:r>
                        <a:rPr lang="en-US" sz="900" b="1" dirty="0">
                          <a:effectLst/>
                          <a:latin typeface="+mn-lt"/>
                          <a:ea typeface="MS Mincho"/>
                          <a:cs typeface="Times New Roman"/>
                        </a:rPr>
                        <a:t>MESSAGE</a:t>
                      </a:r>
                      <a:endParaRPr lang="en-US" sz="900" dirty="0">
                        <a:effectLst/>
                        <a:latin typeface="+mn-lt"/>
                        <a:ea typeface="ＭＳ 明朝"/>
                        <a:cs typeface="Times New Roman"/>
                      </a:endParaRPr>
                    </a:p>
                  </a:txBody>
                  <a:tcPr marL="68580" marR="68580" marT="0" marB="0"/>
                </a:tc>
              </a:tr>
              <a:tr h="343128">
                <a:tc>
                  <a:txBody>
                    <a:bodyPr/>
                    <a:lstStyle/>
                    <a:p>
                      <a:pPr marL="0" marR="0">
                        <a:lnSpc>
                          <a:spcPct val="115000"/>
                        </a:lnSpc>
                        <a:spcBef>
                          <a:spcPts val="600"/>
                        </a:spcBef>
                        <a:spcAft>
                          <a:spcPts val="0"/>
                        </a:spcAft>
                      </a:pPr>
                      <a:r>
                        <a:rPr lang="en-US" sz="900" dirty="0" smtClean="0">
                          <a:effectLst/>
                          <a:latin typeface="+mn-lt"/>
                          <a:ea typeface="ＭＳ 明朝"/>
                          <a:cs typeface="Times New Roman"/>
                        </a:rPr>
                        <a:t>Can’t register player because user</a:t>
                      </a:r>
                      <a:r>
                        <a:rPr lang="en-US" sz="900" baseline="0" dirty="0" smtClean="0">
                          <a:effectLst/>
                          <a:latin typeface="+mn-lt"/>
                          <a:ea typeface="ＭＳ 明朝"/>
                          <a:cs typeface="Times New Roman"/>
                        </a:rPr>
                        <a:t> has max</a:t>
                      </a:r>
                      <a:endParaRPr lang="en-US" sz="900" dirty="0">
                        <a:effectLst/>
                        <a:latin typeface="+mn-lt"/>
                        <a:ea typeface="ＭＳ 明朝"/>
                        <a:cs typeface="Times New Roman"/>
                      </a:endParaRPr>
                    </a:p>
                  </a:txBody>
                  <a:tcPr marL="68580" marR="68580" marT="0" marB="0"/>
                </a:tc>
                <a:tc>
                  <a:txBody>
                    <a:bodyPr/>
                    <a:lstStyle/>
                    <a:p>
                      <a:pPr marL="0" marR="0">
                        <a:lnSpc>
                          <a:spcPct val="115000"/>
                        </a:lnSpc>
                        <a:spcBef>
                          <a:spcPts val="600"/>
                        </a:spcBef>
                        <a:spcAft>
                          <a:spcPts val="0"/>
                        </a:spcAft>
                      </a:pPr>
                      <a:r>
                        <a:rPr lang="en-US" sz="900" dirty="0" err="1" smtClean="0">
                          <a:effectLst/>
                          <a:latin typeface="+mn-lt"/>
                          <a:ea typeface="ＭＳ 明朝"/>
                          <a:cs typeface="Times New Roman"/>
                        </a:rPr>
                        <a:t>tbd</a:t>
                      </a:r>
                      <a:endParaRPr lang="en-US" sz="900" dirty="0">
                        <a:effectLst/>
                        <a:latin typeface="+mn-lt"/>
                        <a:ea typeface="ＭＳ 明朝"/>
                        <a:cs typeface="Times New Roman"/>
                      </a:endParaRPr>
                    </a:p>
                  </a:txBody>
                  <a:tcPr marL="68580" marR="68580" marT="0" marB="0"/>
                </a:tc>
              </a:tr>
              <a:tr h="343128">
                <a:tc>
                  <a:txBody>
                    <a:bodyPr/>
                    <a:lstStyle/>
                    <a:p>
                      <a:pPr marL="0" marR="0">
                        <a:lnSpc>
                          <a:spcPct val="115000"/>
                        </a:lnSpc>
                        <a:spcBef>
                          <a:spcPts val="600"/>
                        </a:spcBef>
                        <a:spcAft>
                          <a:spcPts val="0"/>
                        </a:spcAft>
                      </a:pPr>
                      <a:r>
                        <a:rPr lang="en-US" sz="900" dirty="0">
                          <a:effectLst/>
                          <a:latin typeface="+mn-lt"/>
                          <a:ea typeface="MS Mincho"/>
                          <a:cs typeface="Times New Roman"/>
                        </a:rPr>
                        <a:t>Can’t download due to hold back</a:t>
                      </a:r>
                      <a:endParaRPr lang="en-US" sz="900" dirty="0">
                        <a:effectLst/>
                        <a:latin typeface="+mn-lt"/>
                        <a:ea typeface="ＭＳ 明朝"/>
                        <a:cs typeface="Times New Roman"/>
                      </a:endParaRPr>
                    </a:p>
                  </a:txBody>
                  <a:tcPr marL="68580" marR="68580" marT="0" marB="0"/>
                </a:tc>
                <a:tc>
                  <a:txBody>
                    <a:bodyPr/>
                    <a:lstStyle/>
                    <a:p>
                      <a:pPr marL="0" marR="0">
                        <a:lnSpc>
                          <a:spcPct val="115000"/>
                        </a:lnSpc>
                        <a:spcBef>
                          <a:spcPts val="600"/>
                        </a:spcBef>
                        <a:spcAft>
                          <a:spcPts val="0"/>
                        </a:spcAft>
                      </a:pPr>
                      <a:r>
                        <a:rPr lang="en-US" sz="900">
                          <a:effectLst/>
                          <a:latin typeface="+mn-lt"/>
                          <a:ea typeface="MS Mincho"/>
                          <a:cs typeface="Times New Roman"/>
                        </a:rPr>
                        <a:t>“The requested UltraViolet File is not available at this time, due to a temporary content licensing restriction currently in effect” </a:t>
                      </a:r>
                      <a:endParaRPr lang="en-US" sz="900">
                        <a:effectLst/>
                        <a:latin typeface="+mn-lt"/>
                        <a:ea typeface="ＭＳ 明朝"/>
                        <a:cs typeface="Times New Roman"/>
                      </a:endParaRPr>
                    </a:p>
                  </a:txBody>
                  <a:tcPr marL="68580" marR="68580" marT="0" marB="0"/>
                </a:tc>
              </a:tr>
              <a:tr h="343128">
                <a:tc>
                  <a:txBody>
                    <a:bodyPr/>
                    <a:lstStyle/>
                    <a:p>
                      <a:pPr marL="0" marR="0">
                        <a:lnSpc>
                          <a:spcPct val="115000"/>
                        </a:lnSpc>
                        <a:spcBef>
                          <a:spcPts val="600"/>
                        </a:spcBef>
                        <a:spcAft>
                          <a:spcPts val="0"/>
                        </a:spcAft>
                      </a:pPr>
                      <a:r>
                        <a:rPr lang="en-US" sz="900">
                          <a:effectLst/>
                          <a:latin typeface="+mn-lt"/>
                          <a:ea typeface="MS Mincho"/>
                          <a:cs typeface="Times New Roman"/>
                        </a:rPr>
                        <a:t>Can’t issue license due to hold back</a:t>
                      </a:r>
                      <a:endParaRPr lang="en-US" sz="900">
                        <a:effectLst/>
                        <a:latin typeface="+mn-lt"/>
                        <a:ea typeface="ＭＳ 明朝"/>
                        <a:cs typeface="Times New Roman"/>
                      </a:endParaRPr>
                    </a:p>
                  </a:txBody>
                  <a:tcPr marL="68580" marR="68580" marT="0" marB="0"/>
                </a:tc>
                <a:tc>
                  <a:txBody>
                    <a:bodyPr/>
                    <a:lstStyle/>
                    <a:p>
                      <a:pPr marL="0" marR="0">
                        <a:lnSpc>
                          <a:spcPct val="115000"/>
                        </a:lnSpc>
                        <a:spcBef>
                          <a:spcPts val="600"/>
                        </a:spcBef>
                        <a:spcAft>
                          <a:spcPts val="0"/>
                        </a:spcAft>
                      </a:pPr>
                      <a:r>
                        <a:rPr lang="en-US" sz="900">
                          <a:effectLst/>
                          <a:latin typeface="+mn-lt"/>
                          <a:ea typeface="MS Mincho"/>
                          <a:cs typeface="Times New Roman"/>
                        </a:rPr>
                        <a:t>“Authorization to play this UltraViolet File is not available at this time, due to a temporary content licensing restriction currently in effect” </a:t>
                      </a:r>
                      <a:endParaRPr lang="en-US" sz="900">
                        <a:effectLst/>
                        <a:latin typeface="+mn-lt"/>
                        <a:ea typeface="ＭＳ 明朝"/>
                        <a:cs typeface="Times New Roman"/>
                      </a:endParaRPr>
                    </a:p>
                  </a:txBody>
                  <a:tcPr marL="68580" marR="68580" marT="0" marB="0"/>
                </a:tc>
              </a:tr>
              <a:tr h="343128">
                <a:tc>
                  <a:txBody>
                    <a:bodyPr/>
                    <a:lstStyle/>
                    <a:p>
                      <a:pPr marL="0" marR="0">
                        <a:lnSpc>
                          <a:spcPct val="115000"/>
                        </a:lnSpc>
                        <a:spcBef>
                          <a:spcPts val="600"/>
                        </a:spcBef>
                        <a:spcAft>
                          <a:spcPts val="0"/>
                        </a:spcAft>
                      </a:pPr>
                      <a:r>
                        <a:rPr lang="en-US" sz="900">
                          <a:effectLst/>
                          <a:latin typeface="+mn-lt"/>
                          <a:ea typeface="MS Mincho"/>
                          <a:cs typeface="Times New Roman"/>
                        </a:rPr>
                        <a:t>Can’t download file due to unlicensed geography as source of request</a:t>
                      </a:r>
                      <a:endParaRPr lang="en-US" sz="900">
                        <a:effectLst/>
                        <a:latin typeface="+mn-lt"/>
                        <a:ea typeface="ＭＳ 明朝"/>
                        <a:cs typeface="Times New Roman"/>
                      </a:endParaRPr>
                    </a:p>
                  </a:txBody>
                  <a:tcPr marL="68580" marR="68580" marT="0" marB="0"/>
                </a:tc>
                <a:tc>
                  <a:txBody>
                    <a:bodyPr/>
                    <a:lstStyle/>
                    <a:p>
                      <a:pPr marL="0" marR="0">
                        <a:lnSpc>
                          <a:spcPct val="115000"/>
                        </a:lnSpc>
                        <a:spcBef>
                          <a:spcPts val="600"/>
                        </a:spcBef>
                        <a:spcAft>
                          <a:spcPts val="0"/>
                        </a:spcAft>
                      </a:pPr>
                      <a:r>
                        <a:rPr lang="en-US" sz="900" dirty="0">
                          <a:effectLst/>
                          <a:latin typeface="+mn-lt"/>
                          <a:ea typeface="MS Mincho"/>
                          <a:cs typeface="Times New Roman"/>
                        </a:rPr>
                        <a:t>“The requested </a:t>
                      </a:r>
                      <a:r>
                        <a:rPr lang="en-US" sz="900" dirty="0" err="1">
                          <a:effectLst/>
                          <a:latin typeface="+mn-lt"/>
                          <a:ea typeface="MS Mincho"/>
                          <a:cs typeface="Times New Roman"/>
                        </a:rPr>
                        <a:t>UltraViolet</a:t>
                      </a:r>
                      <a:r>
                        <a:rPr lang="en-US" sz="900" dirty="0">
                          <a:effectLst/>
                          <a:latin typeface="+mn-lt"/>
                          <a:ea typeface="MS Mincho"/>
                          <a:cs typeface="Times New Roman"/>
                        </a:rPr>
                        <a:t> File is not available at this time because of restrictions on distribution in this territory. [You may be able to download from another source.]”</a:t>
                      </a:r>
                      <a:endParaRPr lang="en-US" sz="900" dirty="0">
                        <a:effectLst/>
                        <a:latin typeface="+mn-lt"/>
                        <a:ea typeface="ＭＳ 明朝"/>
                        <a:cs typeface="Times New Roman"/>
                      </a:endParaRPr>
                    </a:p>
                  </a:txBody>
                  <a:tcPr marL="68580" marR="68580" marT="0" marB="0"/>
                </a:tc>
              </a:tr>
              <a:tr h="343128">
                <a:tc>
                  <a:txBody>
                    <a:bodyPr/>
                    <a:lstStyle/>
                    <a:p>
                      <a:pPr marL="0" marR="0">
                        <a:lnSpc>
                          <a:spcPct val="115000"/>
                        </a:lnSpc>
                        <a:spcBef>
                          <a:spcPts val="600"/>
                        </a:spcBef>
                        <a:spcAft>
                          <a:spcPts val="0"/>
                        </a:spcAft>
                      </a:pPr>
                      <a:r>
                        <a:rPr lang="en-US" sz="900">
                          <a:effectLst/>
                          <a:latin typeface="+mn-lt"/>
                          <a:ea typeface="MS Mincho"/>
                          <a:cs typeface="Times New Roman"/>
                        </a:rPr>
                        <a:t>Can’t issue license due to unlicensed geography as source of request</a:t>
                      </a:r>
                      <a:endParaRPr lang="en-US" sz="900">
                        <a:effectLst/>
                        <a:latin typeface="+mn-lt"/>
                        <a:ea typeface="ＭＳ 明朝"/>
                        <a:cs typeface="Times New Roman"/>
                      </a:endParaRPr>
                    </a:p>
                  </a:txBody>
                  <a:tcPr marL="68580" marR="68580" marT="0" marB="0"/>
                </a:tc>
                <a:tc>
                  <a:txBody>
                    <a:bodyPr/>
                    <a:lstStyle/>
                    <a:p>
                      <a:pPr marL="0" marR="0">
                        <a:lnSpc>
                          <a:spcPct val="115000"/>
                        </a:lnSpc>
                        <a:spcBef>
                          <a:spcPts val="600"/>
                        </a:spcBef>
                        <a:spcAft>
                          <a:spcPts val="0"/>
                        </a:spcAft>
                      </a:pPr>
                      <a:r>
                        <a:rPr lang="en-US" sz="900">
                          <a:effectLst/>
                          <a:latin typeface="+mn-lt"/>
                          <a:ea typeface="MS Mincho"/>
                          <a:cs typeface="Times New Roman"/>
                        </a:rPr>
                        <a:t>“Authorization to play this UltraViolet File is not available at this time because of restrictions on use in this territory.”</a:t>
                      </a:r>
                      <a:endParaRPr lang="en-US" sz="900">
                        <a:effectLst/>
                        <a:latin typeface="+mn-lt"/>
                        <a:ea typeface="ＭＳ 明朝"/>
                        <a:cs typeface="Times New Roman"/>
                      </a:endParaRPr>
                    </a:p>
                  </a:txBody>
                  <a:tcPr marL="68580" marR="68580" marT="0" marB="0"/>
                </a:tc>
              </a:tr>
              <a:tr h="512455">
                <a:tc>
                  <a:txBody>
                    <a:bodyPr/>
                    <a:lstStyle/>
                    <a:p>
                      <a:pPr marL="0" marR="0">
                        <a:lnSpc>
                          <a:spcPct val="115000"/>
                        </a:lnSpc>
                        <a:spcBef>
                          <a:spcPts val="600"/>
                        </a:spcBef>
                        <a:spcAft>
                          <a:spcPts val="0"/>
                        </a:spcAft>
                      </a:pPr>
                      <a:r>
                        <a:rPr lang="en-US" sz="900" dirty="0">
                          <a:effectLst/>
                          <a:latin typeface="+mn-lt"/>
                          <a:ea typeface="MS Mincho"/>
                          <a:cs typeface="Times New Roman"/>
                        </a:rPr>
                        <a:t>Can’t provide license to unregistered </a:t>
                      </a:r>
                      <a:r>
                        <a:rPr lang="en-US" sz="900" dirty="0" err="1">
                          <a:effectLst/>
                          <a:latin typeface="+mn-lt"/>
                          <a:ea typeface="MS Mincho"/>
                          <a:cs typeface="Times New Roman"/>
                        </a:rPr>
                        <a:t>UltraViolet</a:t>
                      </a:r>
                      <a:r>
                        <a:rPr lang="en-US" sz="900" dirty="0">
                          <a:effectLst/>
                          <a:latin typeface="+mn-lt"/>
                          <a:ea typeface="MS Mincho"/>
                          <a:cs typeface="Times New Roman"/>
                        </a:rPr>
                        <a:t> Device</a:t>
                      </a:r>
                      <a:endParaRPr lang="en-US" sz="900" dirty="0">
                        <a:effectLst/>
                        <a:latin typeface="+mn-lt"/>
                        <a:ea typeface="ＭＳ 明朝"/>
                        <a:cs typeface="Times New Roman"/>
                      </a:endParaRPr>
                    </a:p>
                  </a:txBody>
                  <a:tcPr marL="68580" marR="68580" marT="0" marB="0"/>
                </a:tc>
                <a:tc>
                  <a:txBody>
                    <a:bodyPr/>
                    <a:lstStyle/>
                    <a:p>
                      <a:pPr marL="0" marR="0">
                        <a:lnSpc>
                          <a:spcPct val="115000"/>
                        </a:lnSpc>
                        <a:spcBef>
                          <a:spcPts val="600"/>
                        </a:spcBef>
                        <a:spcAft>
                          <a:spcPts val="0"/>
                        </a:spcAft>
                      </a:pPr>
                      <a:r>
                        <a:rPr lang="en-US" sz="900" dirty="0">
                          <a:effectLst/>
                          <a:latin typeface="+mn-lt"/>
                          <a:ea typeface="MS Mincho"/>
                          <a:cs typeface="Times New Roman"/>
                        </a:rPr>
                        <a:t>“Authorization license to play this </a:t>
                      </a:r>
                      <a:r>
                        <a:rPr lang="en-US" sz="900" dirty="0" err="1">
                          <a:effectLst/>
                          <a:latin typeface="+mn-lt"/>
                          <a:ea typeface="MS Mincho"/>
                          <a:cs typeface="Times New Roman"/>
                        </a:rPr>
                        <a:t>UltraViolet</a:t>
                      </a:r>
                      <a:r>
                        <a:rPr lang="en-US" sz="900" dirty="0">
                          <a:effectLst/>
                          <a:latin typeface="+mn-lt"/>
                          <a:ea typeface="MS Mincho"/>
                          <a:cs typeface="Times New Roman"/>
                        </a:rPr>
                        <a:t> File is not available because you are requesting it from an </a:t>
                      </a:r>
                      <a:r>
                        <a:rPr lang="en-US" sz="900" dirty="0" err="1">
                          <a:effectLst/>
                          <a:latin typeface="+mn-lt"/>
                          <a:ea typeface="MS Mincho"/>
                          <a:cs typeface="Times New Roman"/>
                        </a:rPr>
                        <a:t>UltraViolet</a:t>
                      </a:r>
                      <a:r>
                        <a:rPr lang="en-US" sz="900" dirty="0">
                          <a:effectLst/>
                          <a:latin typeface="+mn-lt"/>
                          <a:ea typeface="MS Mincho"/>
                          <a:cs typeface="Times New Roman"/>
                        </a:rPr>
                        <a:t> Player that is not registered in your </a:t>
                      </a:r>
                      <a:r>
                        <a:rPr lang="en-US" sz="900" dirty="0" err="1">
                          <a:effectLst/>
                          <a:latin typeface="+mn-lt"/>
                          <a:ea typeface="MS Mincho"/>
                          <a:cs typeface="Times New Roman"/>
                        </a:rPr>
                        <a:t>UltraViolet</a:t>
                      </a:r>
                      <a:r>
                        <a:rPr lang="en-US" sz="900" dirty="0">
                          <a:effectLst/>
                          <a:latin typeface="+mn-lt"/>
                          <a:ea typeface="MS Mincho"/>
                          <a:cs typeface="Times New Roman"/>
                        </a:rPr>
                        <a:t> account.”  [Device should then present option to join Device to the user’s account.]</a:t>
                      </a:r>
                      <a:endParaRPr lang="en-US" sz="900" dirty="0">
                        <a:effectLst/>
                        <a:latin typeface="+mn-lt"/>
                        <a:ea typeface="ＭＳ 明朝"/>
                        <a:cs typeface="Times New Roman"/>
                      </a:endParaRPr>
                    </a:p>
                  </a:txBody>
                  <a:tcPr marL="68580" marR="68580" marT="0" marB="0"/>
                </a:tc>
              </a:tr>
              <a:tr h="512455">
                <a:tc>
                  <a:txBody>
                    <a:bodyPr/>
                    <a:lstStyle/>
                    <a:p>
                      <a:pPr marL="0" marR="0">
                        <a:lnSpc>
                          <a:spcPct val="115000"/>
                        </a:lnSpc>
                        <a:spcBef>
                          <a:spcPts val="600"/>
                        </a:spcBef>
                        <a:spcAft>
                          <a:spcPts val="0"/>
                        </a:spcAft>
                      </a:pPr>
                      <a:r>
                        <a:rPr lang="en-US" sz="900">
                          <a:effectLst/>
                          <a:latin typeface="+mn-lt"/>
                          <a:ea typeface="MS Mincho"/>
                          <a:cs typeface="Times New Roman"/>
                        </a:rPr>
                        <a:t>Can’t join Device because of required DRM Client update (notification from domain manager in Coordinator)</a:t>
                      </a:r>
                      <a:endParaRPr lang="en-US" sz="900">
                        <a:effectLst/>
                        <a:latin typeface="+mn-lt"/>
                        <a:ea typeface="ＭＳ 明朝"/>
                        <a:cs typeface="Times New Roman"/>
                      </a:endParaRPr>
                    </a:p>
                  </a:txBody>
                  <a:tcPr marL="68580" marR="68580" marT="0" marB="0"/>
                </a:tc>
                <a:tc>
                  <a:txBody>
                    <a:bodyPr/>
                    <a:lstStyle/>
                    <a:p>
                      <a:pPr marL="0" marR="0">
                        <a:lnSpc>
                          <a:spcPct val="115000"/>
                        </a:lnSpc>
                        <a:spcBef>
                          <a:spcPts val="600"/>
                        </a:spcBef>
                        <a:spcAft>
                          <a:spcPts val="0"/>
                        </a:spcAft>
                      </a:pPr>
                      <a:r>
                        <a:rPr lang="en-US" sz="900" dirty="0">
                          <a:effectLst/>
                          <a:latin typeface="+mn-lt"/>
                          <a:ea typeface="MS Mincho"/>
                          <a:cs typeface="Times New Roman"/>
                        </a:rPr>
                        <a:t>“This Player requires a software upgrade. Please upgrade and try again.” </a:t>
                      </a:r>
                      <a:br>
                        <a:rPr lang="en-US" sz="900" dirty="0">
                          <a:effectLst/>
                          <a:latin typeface="+mn-lt"/>
                          <a:ea typeface="MS Mincho"/>
                          <a:cs typeface="Times New Roman"/>
                        </a:rPr>
                      </a:br>
                      <a:r>
                        <a:rPr lang="en-US" sz="900" dirty="0">
                          <a:effectLst/>
                          <a:latin typeface="+mn-lt"/>
                          <a:ea typeface="MS Mincho"/>
                          <a:cs typeface="Times New Roman"/>
                        </a:rPr>
                        <a:t>[Device must provide a selectable upgrade option or a link to a website with upgrade information]</a:t>
                      </a:r>
                      <a:endParaRPr lang="en-US" sz="900" dirty="0">
                        <a:effectLst/>
                        <a:latin typeface="+mn-lt"/>
                        <a:ea typeface="ＭＳ 明朝"/>
                        <a:cs typeface="Times New Roman"/>
                      </a:endParaRPr>
                    </a:p>
                  </a:txBody>
                  <a:tcPr marL="68580" marR="68580" marT="0" marB="0"/>
                </a:tc>
              </a:tr>
              <a:tr h="512455">
                <a:tc>
                  <a:txBody>
                    <a:bodyPr/>
                    <a:lstStyle/>
                    <a:p>
                      <a:pPr marL="0" marR="0">
                        <a:lnSpc>
                          <a:spcPct val="115000"/>
                        </a:lnSpc>
                        <a:spcBef>
                          <a:spcPts val="600"/>
                        </a:spcBef>
                        <a:spcAft>
                          <a:spcPts val="0"/>
                        </a:spcAft>
                      </a:pPr>
                      <a:r>
                        <a:rPr lang="en-US" sz="900" dirty="0">
                          <a:effectLst/>
                          <a:latin typeface="+mn-lt"/>
                          <a:ea typeface="MS Mincho"/>
                          <a:cs typeface="Times New Roman"/>
                        </a:rPr>
                        <a:t>Can’t join Device because DRM or DRM Client is blocked by a compliance issue (notification from domain manager in Coordinator)</a:t>
                      </a:r>
                      <a:endParaRPr lang="en-US" sz="900" dirty="0">
                        <a:effectLst/>
                        <a:latin typeface="+mn-lt"/>
                        <a:ea typeface="ＭＳ 明朝"/>
                        <a:cs typeface="Times New Roman"/>
                      </a:endParaRPr>
                    </a:p>
                  </a:txBody>
                  <a:tcPr marL="68580" marR="68580" marT="0" marB="0"/>
                </a:tc>
                <a:tc>
                  <a:txBody>
                    <a:bodyPr/>
                    <a:lstStyle/>
                    <a:p>
                      <a:pPr marL="0" marR="0">
                        <a:lnSpc>
                          <a:spcPct val="115000"/>
                        </a:lnSpc>
                        <a:spcBef>
                          <a:spcPts val="600"/>
                        </a:spcBef>
                        <a:spcAft>
                          <a:spcPts val="0"/>
                        </a:spcAft>
                      </a:pPr>
                      <a:r>
                        <a:rPr lang="en-US" sz="900">
                          <a:effectLst/>
                          <a:latin typeface="+mn-lt"/>
                          <a:ea typeface="MS Mincho"/>
                          <a:cs typeface="Times New Roman"/>
                        </a:rPr>
                        <a:t>“This Player is currently out of compliance with UltraViolet security provisions. Please contact the manufacturer at [phone number and/or website].”</a:t>
                      </a:r>
                      <a:endParaRPr lang="en-US" sz="900">
                        <a:effectLst/>
                        <a:latin typeface="+mn-lt"/>
                        <a:ea typeface="ＭＳ 明朝"/>
                        <a:cs typeface="Times New Roman"/>
                      </a:endParaRPr>
                    </a:p>
                  </a:txBody>
                  <a:tcPr marL="68580" marR="68580" marT="0" marB="0"/>
                </a:tc>
              </a:tr>
              <a:tr h="683273">
                <a:tc>
                  <a:txBody>
                    <a:bodyPr/>
                    <a:lstStyle/>
                    <a:p>
                      <a:pPr marL="0" marR="0">
                        <a:lnSpc>
                          <a:spcPct val="115000"/>
                        </a:lnSpc>
                        <a:spcBef>
                          <a:spcPts val="600"/>
                        </a:spcBef>
                        <a:spcAft>
                          <a:spcPts val="0"/>
                        </a:spcAft>
                      </a:pPr>
                      <a:r>
                        <a:rPr lang="en-US" sz="900">
                          <a:effectLst/>
                          <a:latin typeface="+mn-lt"/>
                          <a:ea typeface="MS Mincho"/>
                          <a:cs typeface="Times New Roman"/>
                        </a:rPr>
                        <a:t>Device can’t acquire DRM license for HD because of a compliance issue (notification from license server at DSP)</a:t>
                      </a:r>
                      <a:endParaRPr lang="en-US" sz="900">
                        <a:effectLst/>
                        <a:latin typeface="+mn-lt"/>
                        <a:ea typeface="ＭＳ 明朝"/>
                        <a:cs typeface="Times New Roman"/>
                      </a:endParaRPr>
                    </a:p>
                  </a:txBody>
                  <a:tcPr marL="68580" marR="68580" marT="0" marB="0"/>
                </a:tc>
                <a:tc>
                  <a:txBody>
                    <a:bodyPr/>
                    <a:lstStyle/>
                    <a:p>
                      <a:pPr marL="0" marR="0">
                        <a:lnSpc>
                          <a:spcPct val="115000"/>
                        </a:lnSpc>
                        <a:spcBef>
                          <a:spcPts val="600"/>
                        </a:spcBef>
                        <a:spcAft>
                          <a:spcPts val="0"/>
                        </a:spcAft>
                      </a:pPr>
                      <a:r>
                        <a:rPr lang="en-US" sz="900" dirty="0">
                          <a:effectLst/>
                          <a:latin typeface="+mn-lt"/>
                          <a:ea typeface="MS Mincho"/>
                          <a:cs typeface="Times New Roman"/>
                        </a:rPr>
                        <a:t>“This Player can’t play the HD version of this movie or TV show because it’s currently out of compliance with </a:t>
                      </a:r>
                      <a:r>
                        <a:rPr lang="en-US" sz="900" dirty="0" err="1">
                          <a:effectLst/>
                          <a:latin typeface="+mn-lt"/>
                          <a:ea typeface="MS Mincho"/>
                          <a:cs typeface="Times New Roman"/>
                        </a:rPr>
                        <a:t>UltraViolet</a:t>
                      </a:r>
                      <a:r>
                        <a:rPr lang="en-US" sz="900" dirty="0">
                          <a:effectLst/>
                          <a:latin typeface="+mn-lt"/>
                          <a:ea typeface="MS Mincho"/>
                          <a:cs typeface="Times New Roman"/>
                        </a:rPr>
                        <a:t> security provisions. Please contact the manufacturer at [phone number and/or website]. You may play the SD version instead.”</a:t>
                      </a:r>
                      <a:br>
                        <a:rPr lang="en-US" sz="900" dirty="0">
                          <a:effectLst/>
                          <a:latin typeface="+mn-lt"/>
                          <a:ea typeface="MS Mincho"/>
                          <a:cs typeface="Times New Roman"/>
                        </a:rPr>
                      </a:br>
                      <a:r>
                        <a:rPr lang="en-US" sz="900" dirty="0">
                          <a:effectLst/>
                          <a:latin typeface="+mn-lt"/>
                          <a:ea typeface="MS Mincho"/>
                          <a:cs typeface="Times New Roman"/>
                        </a:rPr>
                        <a:t>[Device should provide an option to download the SD version of the Content]</a:t>
                      </a:r>
                      <a:endParaRPr lang="en-US" sz="900" dirty="0">
                        <a:effectLst/>
                        <a:latin typeface="+mn-lt"/>
                        <a:ea typeface="ＭＳ 明朝"/>
                        <a:cs typeface="Times New Roman"/>
                      </a:endParaRPr>
                    </a:p>
                  </a:txBody>
                  <a:tcPr marL="68580" marR="68580" marT="0" marB="0"/>
                </a:tc>
              </a:tr>
              <a:tr h="683273">
                <a:tc>
                  <a:txBody>
                    <a:bodyPr/>
                    <a:lstStyle/>
                    <a:p>
                      <a:pPr marL="0" marR="0">
                        <a:lnSpc>
                          <a:spcPct val="115000"/>
                        </a:lnSpc>
                        <a:spcBef>
                          <a:spcPts val="600"/>
                        </a:spcBef>
                        <a:spcAft>
                          <a:spcPts val="0"/>
                        </a:spcAft>
                      </a:pPr>
                      <a:r>
                        <a:rPr lang="en-US" sz="900">
                          <a:effectLst/>
                          <a:latin typeface="+mn-lt"/>
                          <a:ea typeface="MS Mincho"/>
                          <a:cs typeface="Times New Roman"/>
                        </a:rPr>
                        <a:t>Device can’t acquire DRM license because of required DRM Client update (notification from license server at DSP)</a:t>
                      </a:r>
                      <a:endParaRPr lang="en-US" sz="900">
                        <a:effectLst/>
                        <a:latin typeface="+mn-lt"/>
                        <a:ea typeface="ＭＳ 明朝"/>
                        <a:cs typeface="Times New Roman"/>
                      </a:endParaRPr>
                    </a:p>
                  </a:txBody>
                  <a:tcPr marL="68580" marR="68580" marT="0" marB="0"/>
                </a:tc>
                <a:tc>
                  <a:txBody>
                    <a:bodyPr/>
                    <a:lstStyle/>
                    <a:p>
                      <a:pPr marL="0" marR="0">
                        <a:lnSpc>
                          <a:spcPct val="115000"/>
                        </a:lnSpc>
                        <a:spcBef>
                          <a:spcPts val="600"/>
                        </a:spcBef>
                        <a:spcAft>
                          <a:spcPts val="0"/>
                        </a:spcAft>
                      </a:pPr>
                      <a:r>
                        <a:rPr lang="en-US" sz="900">
                          <a:effectLst/>
                          <a:latin typeface="+mn-lt"/>
                          <a:ea typeface="MS Mincho"/>
                          <a:cs typeface="Times New Roman"/>
                        </a:rPr>
                        <a:t>“This Player requires a software upgrade before you can play this file. Please upgrade and try again.” </a:t>
                      </a:r>
                      <a:br>
                        <a:rPr lang="en-US" sz="900">
                          <a:effectLst/>
                          <a:latin typeface="+mn-lt"/>
                          <a:ea typeface="MS Mincho"/>
                          <a:cs typeface="Times New Roman"/>
                        </a:rPr>
                      </a:br>
                      <a:r>
                        <a:rPr lang="en-US" sz="900">
                          <a:effectLst/>
                          <a:latin typeface="+mn-lt"/>
                          <a:ea typeface="MS Mincho"/>
                          <a:cs typeface="Times New Roman"/>
                        </a:rPr>
                        <a:t>[Device must provide a selectable upgrade option or a link to a website with upgrade information]</a:t>
                      </a:r>
                      <a:endParaRPr lang="en-US" sz="900">
                        <a:effectLst/>
                        <a:latin typeface="+mn-lt"/>
                        <a:ea typeface="ＭＳ 明朝"/>
                        <a:cs typeface="Times New Roman"/>
                      </a:endParaRPr>
                    </a:p>
                  </a:txBody>
                  <a:tcPr marL="68580" marR="68580" marT="0" marB="0"/>
                </a:tc>
              </a:tr>
              <a:tr h="512455">
                <a:tc>
                  <a:txBody>
                    <a:bodyPr/>
                    <a:lstStyle/>
                    <a:p>
                      <a:pPr marL="0" marR="0">
                        <a:lnSpc>
                          <a:spcPct val="115000"/>
                        </a:lnSpc>
                        <a:spcBef>
                          <a:spcPts val="600"/>
                        </a:spcBef>
                        <a:spcAft>
                          <a:spcPts val="0"/>
                        </a:spcAft>
                      </a:pPr>
                      <a:r>
                        <a:rPr lang="en-US" sz="900" dirty="0">
                          <a:effectLst/>
                          <a:latin typeface="+mn-lt"/>
                          <a:ea typeface="MS Mincho"/>
                          <a:cs typeface="Times New Roman"/>
                        </a:rPr>
                        <a:t>Device can’t acquire DRM license because DRM or DRM Client is blocked by a compliance issue (notification from license server at DSP)</a:t>
                      </a:r>
                      <a:endParaRPr lang="en-US" sz="900" dirty="0">
                        <a:effectLst/>
                        <a:latin typeface="+mn-lt"/>
                        <a:ea typeface="ＭＳ 明朝"/>
                        <a:cs typeface="Times New Roman"/>
                      </a:endParaRPr>
                    </a:p>
                  </a:txBody>
                  <a:tcPr marL="68580" marR="68580" marT="0" marB="0"/>
                </a:tc>
                <a:tc>
                  <a:txBody>
                    <a:bodyPr/>
                    <a:lstStyle/>
                    <a:p>
                      <a:pPr marL="0" marR="0">
                        <a:lnSpc>
                          <a:spcPct val="115000"/>
                        </a:lnSpc>
                        <a:spcBef>
                          <a:spcPts val="600"/>
                        </a:spcBef>
                        <a:spcAft>
                          <a:spcPts val="0"/>
                        </a:spcAft>
                      </a:pPr>
                      <a:r>
                        <a:rPr lang="en-US" sz="900" dirty="0">
                          <a:effectLst/>
                          <a:latin typeface="+mn-lt"/>
                          <a:ea typeface="MS Mincho"/>
                          <a:cs typeface="Times New Roman"/>
                        </a:rPr>
                        <a:t>“This Player is currently out of compliance with </a:t>
                      </a:r>
                      <a:r>
                        <a:rPr lang="en-US" sz="900" dirty="0" err="1">
                          <a:effectLst/>
                          <a:latin typeface="+mn-lt"/>
                          <a:ea typeface="MS Mincho"/>
                          <a:cs typeface="Times New Roman"/>
                        </a:rPr>
                        <a:t>UltraViolet</a:t>
                      </a:r>
                      <a:r>
                        <a:rPr lang="en-US" sz="900" dirty="0">
                          <a:effectLst/>
                          <a:latin typeface="+mn-lt"/>
                          <a:ea typeface="MS Mincho"/>
                          <a:cs typeface="Times New Roman"/>
                        </a:rPr>
                        <a:t> security provisions and is not allowed to play this file. Please contact the manufacturer at [phone number and/or website].”</a:t>
                      </a:r>
                      <a:endParaRPr lang="en-US" sz="900" dirty="0">
                        <a:effectLst/>
                        <a:latin typeface="+mn-lt"/>
                        <a:ea typeface="ＭＳ 明朝"/>
                        <a:cs typeface="Times New Roman"/>
                      </a:endParaRPr>
                    </a:p>
                  </a:txBody>
                  <a:tcPr marL="68580" marR="68580" marT="0" marB="0"/>
                </a:tc>
              </a:tr>
            </a:tbl>
          </a:graphicData>
        </a:graphic>
      </p:graphicFrame>
    </p:spTree>
    <p:extLst>
      <p:ext uri="{BB962C8B-B14F-4D97-AF65-F5344CB8AC3E}">
        <p14:creationId xmlns:p14="http://schemas.microsoft.com/office/powerpoint/2010/main" val="41097730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cases continued</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51</a:t>
            </a:fld>
            <a:endParaRPr lang="en-US" dirty="0"/>
          </a:p>
        </p:txBody>
      </p:sp>
      <p:graphicFrame>
        <p:nvGraphicFramePr>
          <p:cNvPr id="5" name="Content Placeholder 6"/>
          <p:cNvGraphicFramePr>
            <a:graphicFrameLocks/>
          </p:cNvGraphicFramePr>
          <p:nvPr>
            <p:extLst>
              <p:ext uri="{D42A27DB-BD31-4B8C-83A1-F6EECF244321}">
                <p14:modId xmlns:p14="http://schemas.microsoft.com/office/powerpoint/2010/main" val="26857621"/>
              </p:ext>
            </p:extLst>
          </p:nvPr>
        </p:nvGraphicFramePr>
        <p:xfrm>
          <a:off x="457200" y="958850"/>
          <a:ext cx="8229600" cy="2571223"/>
        </p:xfrm>
        <a:graphic>
          <a:graphicData uri="http://schemas.openxmlformats.org/drawingml/2006/table">
            <a:tbl>
              <a:tblPr firstRow="1" bandRow="1">
                <a:tableStyleId>{5C22544A-7EE6-4342-B048-85BDC9FD1C3A}</a:tableStyleId>
              </a:tblPr>
              <a:tblGrid>
                <a:gridCol w="3636527"/>
                <a:gridCol w="4593073"/>
              </a:tblGrid>
              <a:tr h="343128">
                <a:tc>
                  <a:txBody>
                    <a:bodyPr/>
                    <a:lstStyle/>
                    <a:p>
                      <a:pPr marL="0" marR="0" algn="ctr">
                        <a:lnSpc>
                          <a:spcPct val="115000"/>
                        </a:lnSpc>
                        <a:spcBef>
                          <a:spcPts val="600"/>
                        </a:spcBef>
                        <a:spcAft>
                          <a:spcPts val="600"/>
                        </a:spcAft>
                      </a:pPr>
                      <a:r>
                        <a:rPr lang="en-US" sz="900" b="1" dirty="0">
                          <a:effectLst/>
                          <a:latin typeface="+mn-lt"/>
                          <a:ea typeface="MS Mincho"/>
                          <a:cs typeface="Times New Roman"/>
                        </a:rPr>
                        <a:t>ISSUE</a:t>
                      </a:r>
                      <a:endParaRPr lang="en-US" sz="900" dirty="0">
                        <a:effectLst/>
                        <a:latin typeface="+mn-lt"/>
                        <a:ea typeface="ＭＳ 明朝"/>
                        <a:cs typeface="Times New Roman"/>
                      </a:endParaRPr>
                    </a:p>
                  </a:txBody>
                  <a:tcPr marL="68580" marR="68580" marT="0" marB="0"/>
                </a:tc>
                <a:tc>
                  <a:txBody>
                    <a:bodyPr/>
                    <a:lstStyle/>
                    <a:p>
                      <a:pPr marL="0" marR="0" algn="ctr">
                        <a:lnSpc>
                          <a:spcPct val="115000"/>
                        </a:lnSpc>
                        <a:spcBef>
                          <a:spcPts val="600"/>
                        </a:spcBef>
                        <a:spcAft>
                          <a:spcPts val="600"/>
                        </a:spcAft>
                      </a:pPr>
                      <a:r>
                        <a:rPr lang="en-US" sz="900" b="1" dirty="0" smtClean="0">
                          <a:effectLst/>
                          <a:latin typeface="+mn-lt"/>
                          <a:ea typeface="MS Mincho"/>
                          <a:cs typeface="Times New Roman"/>
                        </a:rPr>
                        <a:t>ERROR </a:t>
                      </a:r>
                      <a:r>
                        <a:rPr lang="en-US" sz="900" b="1" dirty="0">
                          <a:effectLst/>
                          <a:latin typeface="+mn-lt"/>
                          <a:ea typeface="MS Mincho"/>
                          <a:cs typeface="Times New Roman"/>
                        </a:rPr>
                        <a:t>MESSAGE</a:t>
                      </a:r>
                      <a:endParaRPr lang="en-US" sz="900" dirty="0">
                        <a:effectLst/>
                        <a:latin typeface="+mn-lt"/>
                        <a:ea typeface="ＭＳ 明朝"/>
                        <a:cs typeface="Times New Roman"/>
                      </a:endParaRPr>
                    </a:p>
                  </a:txBody>
                  <a:tcPr marL="68580" marR="68580" marT="0" marB="0"/>
                </a:tc>
              </a:tr>
              <a:tr h="343128">
                <a:tc>
                  <a:txBody>
                    <a:bodyPr/>
                    <a:lstStyle/>
                    <a:p>
                      <a:r>
                        <a:rPr lang="en-US" sz="900" kern="1200" dirty="0" smtClean="0">
                          <a:solidFill>
                            <a:schemeClr val="dk1"/>
                          </a:solidFill>
                          <a:latin typeface="+mn-lt"/>
                          <a:ea typeface="+mn-ea"/>
                          <a:cs typeface="+mn-cs"/>
                        </a:rPr>
                        <a:t>DSP is unavailable (or timing out)</a:t>
                      </a:r>
                    </a:p>
                  </a:txBody>
                  <a:tcPr marL="68580" marR="68580" marT="0" marB="0"/>
                </a:tc>
                <a:tc>
                  <a:txBody>
                    <a:bodyPr/>
                    <a:lstStyle/>
                    <a:p>
                      <a:pPr marL="0" marR="0">
                        <a:lnSpc>
                          <a:spcPct val="115000"/>
                        </a:lnSpc>
                        <a:spcBef>
                          <a:spcPts val="600"/>
                        </a:spcBef>
                        <a:spcAft>
                          <a:spcPts val="0"/>
                        </a:spcAft>
                      </a:pPr>
                      <a:r>
                        <a:rPr lang="en-US" sz="900" dirty="0" err="1" smtClean="0">
                          <a:effectLst/>
                          <a:latin typeface="+mn-lt"/>
                          <a:ea typeface="ＭＳ 明朝"/>
                          <a:cs typeface="Times New Roman"/>
                        </a:rPr>
                        <a:t>tbd</a:t>
                      </a:r>
                      <a:endParaRPr lang="en-US" sz="900" dirty="0">
                        <a:effectLst/>
                        <a:latin typeface="+mn-lt"/>
                        <a:ea typeface="ＭＳ 明朝"/>
                        <a:cs typeface="Times New Roman"/>
                      </a:endParaRPr>
                    </a:p>
                  </a:txBody>
                  <a:tcPr marL="68580" marR="68580" marT="0" marB="0"/>
                </a:tc>
              </a:tr>
              <a:tr h="343128">
                <a:tc>
                  <a:txBody>
                    <a:bodyPr/>
                    <a:lstStyle/>
                    <a:p>
                      <a:r>
                        <a:rPr lang="en-US" sz="900" kern="1200" smtClean="0">
                          <a:solidFill>
                            <a:schemeClr val="dk1"/>
                          </a:solidFill>
                          <a:latin typeface="+mn-lt"/>
                          <a:ea typeface="+mn-ea"/>
                          <a:cs typeface="+mn-cs"/>
                        </a:rPr>
                        <a:t>Coordinator is unavailable (or timing out)</a:t>
                      </a:r>
                      <a:endParaRPr lang="en-US" sz="900" kern="1200" dirty="0" smtClean="0">
                        <a:solidFill>
                          <a:schemeClr val="dk1"/>
                        </a:solidFill>
                        <a:latin typeface="+mn-lt"/>
                        <a:ea typeface="+mn-ea"/>
                        <a:cs typeface="+mn-cs"/>
                      </a:endParaRPr>
                    </a:p>
                  </a:txBody>
                  <a:tcPr marL="68580" marR="68580" marT="0" marB="0"/>
                </a:tc>
                <a:tc>
                  <a:txBody>
                    <a:bodyPr/>
                    <a:lstStyle/>
                    <a:p>
                      <a:pPr marL="0" marR="0">
                        <a:lnSpc>
                          <a:spcPct val="115000"/>
                        </a:lnSpc>
                        <a:spcBef>
                          <a:spcPts val="600"/>
                        </a:spcBef>
                        <a:spcAft>
                          <a:spcPts val="0"/>
                        </a:spcAft>
                      </a:pPr>
                      <a:r>
                        <a:rPr lang="en-US" sz="900" smtClean="0">
                          <a:effectLst/>
                          <a:latin typeface="+mn-lt"/>
                          <a:ea typeface="ＭＳ 明朝"/>
                          <a:cs typeface="Times New Roman"/>
                        </a:rPr>
                        <a:t>tbd</a:t>
                      </a:r>
                      <a:endParaRPr lang="en-US" sz="900" dirty="0">
                        <a:effectLst/>
                        <a:latin typeface="+mn-lt"/>
                        <a:ea typeface="ＭＳ 明朝"/>
                        <a:cs typeface="Times New Roman"/>
                      </a:endParaRPr>
                    </a:p>
                  </a:txBody>
                  <a:tcPr marL="68580" marR="68580" marT="0" marB="0"/>
                </a:tc>
              </a:tr>
              <a:tr h="343128">
                <a:tc>
                  <a:txBody>
                    <a:bodyPr/>
                    <a:lstStyle/>
                    <a:p>
                      <a:r>
                        <a:rPr lang="en-US" sz="900" kern="1200" dirty="0" smtClean="0">
                          <a:solidFill>
                            <a:schemeClr val="dk1"/>
                          </a:solidFill>
                          <a:latin typeface="+mn-lt"/>
                          <a:ea typeface="+mn-ea"/>
                          <a:cs typeface="+mn-cs"/>
                        </a:rPr>
                        <a:t>APID for downloaded file is recalled but there is now an active APID available, so a new file can be downloaded</a:t>
                      </a:r>
                    </a:p>
                  </a:txBody>
                  <a:tcPr marL="68580" marR="68580" marT="0" marB="0"/>
                </a:tc>
                <a:tc>
                  <a:txBody>
                    <a:bodyPr/>
                    <a:lstStyle/>
                    <a:p>
                      <a:pPr marL="0" marR="0">
                        <a:lnSpc>
                          <a:spcPct val="115000"/>
                        </a:lnSpc>
                        <a:spcBef>
                          <a:spcPts val="600"/>
                        </a:spcBef>
                        <a:spcAft>
                          <a:spcPts val="0"/>
                        </a:spcAft>
                      </a:pPr>
                      <a:r>
                        <a:rPr lang="en-US" sz="900" smtClean="0">
                          <a:effectLst/>
                          <a:latin typeface="+mn-lt"/>
                          <a:ea typeface="ＭＳ 明朝"/>
                          <a:cs typeface="Times New Roman"/>
                        </a:rPr>
                        <a:t>tbd</a:t>
                      </a:r>
                      <a:endParaRPr lang="en-US" sz="900" dirty="0">
                        <a:effectLst/>
                        <a:latin typeface="+mn-lt"/>
                        <a:ea typeface="ＭＳ 明朝"/>
                        <a:cs typeface="Times New Roman"/>
                      </a:endParaRPr>
                    </a:p>
                  </a:txBody>
                  <a:tcPr marL="68580" marR="68580" marT="0" marB="0"/>
                </a:tc>
              </a:tr>
              <a:tr h="343128">
                <a:tc>
                  <a:txBody>
                    <a:bodyPr/>
                    <a:lstStyle/>
                    <a:p>
                      <a:r>
                        <a:rPr lang="en-US" sz="900" kern="1200" dirty="0" smtClean="0">
                          <a:solidFill>
                            <a:schemeClr val="dk1"/>
                          </a:solidFill>
                          <a:latin typeface="+mn-lt"/>
                          <a:ea typeface="+mn-ea"/>
                          <a:cs typeface="+mn-cs"/>
                        </a:rPr>
                        <a:t>Device itself doesn't support HD</a:t>
                      </a:r>
                    </a:p>
                  </a:txBody>
                  <a:tcPr marL="68580" marR="68580" marT="0" marB="0"/>
                </a:tc>
                <a:tc>
                  <a:txBody>
                    <a:bodyPr/>
                    <a:lstStyle/>
                    <a:p>
                      <a:pPr marL="0" marR="0">
                        <a:lnSpc>
                          <a:spcPct val="115000"/>
                        </a:lnSpc>
                        <a:spcBef>
                          <a:spcPts val="600"/>
                        </a:spcBef>
                        <a:spcAft>
                          <a:spcPts val="0"/>
                        </a:spcAft>
                      </a:pPr>
                      <a:r>
                        <a:rPr lang="en-US" sz="900" smtClean="0">
                          <a:effectLst/>
                          <a:latin typeface="+mn-lt"/>
                          <a:ea typeface="ＭＳ 明朝"/>
                          <a:cs typeface="Times New Roman"/>
                        </a:rPr>
                        <a:t>tbd</a:t>
                      </a:r>
                      <a:endParaRPr lang="en-US" sz="900" dirty="0">
                        <a:effectLst/>
                        <a:latin typeface="+mn-lt"/>
                        <a:ea typeface="ＭＳ 明朝"/>
                        <a:cs typeface="Times New Roman"/>
                      </a:endParaRPr>
                    </a:p>
                  </a:txBody>
                  <a:tcPr marL="68580" marR="68580" marT="0" marB="0"/>
                </a:tc>
              </a:tr>
              <a:tr h="343128">
                <a:tc>
                  <a:txBody>
                    <a:bodyPr/>
                    <a:lstStyle/>
                    <a:p>
                      <a:r>
                        <a:rPr lang="en-US" sz="900" kern="1200" dirty="0" smtClean="0">
                          <a:solidFill>
                            <a:schemeClr val="dk1"/>
                          </a:solidFill>
                          <a:latin typeface="+mn-lt"/>
                          <a:ea typeface="+mn-ea"/>
                          <a:cs typeface="+mn-cs"/>
                        </a:rPr>
                        <a:t>not enough storage</a:t>
                      </a:r>
                    </a:p>
                  </a:txBody>
                  <a:tcPr marL="68580" marR="68580" marT="0" marB="0"/>
                </a:tc>
                <a:tc>
                  <a:txBody>
                    <a:bodyPr/>
                    <a:lstStyle/>
                    <a:p>
                      <a:pPr marL="0" marR="0">
                        <a:lnSpc>
                          <a:spcPct val="115000"/>
                        </a:lnSpc>
                        <a:spcBef>
                          <a:spcPts val="600"/>
                        </a:spcBef>
                        <a:spcAft>
                          <a:spcPts val="0"/>
                        </a:spcAft>
                      </a:pPr>
                      <a:r>
                        <a:rPr lang="en-US" sz="900" smtClean="0">
                          <a:effectLst/>
                          <a:latin typeface="+mn-lt"/>
                          <a:ea typeface="ＭＳ 明朝"/>
                          <a:cs typeface="Times New Roman"/>
                        </a:rPr>
                        <a:t>tbd</a:t>
                      </a:r>
                      <a:endParaRPr lang="en-US" sz="900" dirty="0">
                        <a:effectLst/>
                        <a:latin typeface="+mn-lt"/>
                        <a:ea typeface="ＭＳ 明朝"/>
                        <a:cs typeface="Times New Roman"/>
                      </a:endParaRPr>
                    </a:p>
                  </a:txBody>
                  <a:tcPr marL="68580" marR="68580" marT="0" marB="0"/>
                </a:tc>
              </a:tr>
              <a:tr h="512455">
                <a:tc>
                  <a:txBody>
                    <a:bodyPr/>
                    <a:lstStyle/>
                    <a:p>
                      <a:r>
                        <a:rPr lang="en-US" sz="900" kern="1200" dirty="0" smtClean="0">
                          <a:solidFill>
                            <a:schemeClr val="dk1"/>
                          </a:solidFill>
                          <a:latin typeface="+mn-lt"/>
                          <a:ea typeface="+mn-ea"/>
                          <a:cs typeface="+mn-cs"/>
                        </a:rPr>
                        <a:t>file is corrupted (when detectable)</a:t>
                      </a:r>
                      <a:endParaRPr lang="en-US" sz="800" dirty="0">
                        <a:effectLst/>
                        <a:latin typeface="+mn-lt"/>
                        <a:ea typeface="ＭＳ 明朝"/>
                        <a:cs typeface="Times New Roman"/>
                      </a:endParaRPr>
                    </a:p>
                  </a:txBody>
                  <a:tcPr marL="68580" marR="68580" marT="0" marB="0"/>
                </a:tc>
                <a:tc>
                  <a:txBody>
                    <a:bodyPr/>
                    <a:lstStyle/>
                    <a:p>
                      <a:pPr marL="0" marR="0">
                        <a:lnSpc>
                          <a:spcPct val="115000"/>
                        </a:lnSpc>
                        <a:spcBef>
                          <a:spcPts val="600"/>
                        </a:spcBef>
                        <a:spcAft>
                          <a:spcPts val="0"/>
                        </a:spcAft>
                      </a:pPr>
                      <a:r>
                        <a:rPr lang="en-US" sz="900" dirty="0" err="1" smtClean="0">
                          <a:effectLst/>
                          <a:latin typeface="+mn-lt"/>
                          <a:ea typeface="ＭＳ 明朝"/>
                          <a:cs typeface="Times New Roman"/>
                        </a:rPr>
                        <a:t>tbd</a:t>
                      </a:r>
                      <a:endParaRPr lang="en-US" sz="900" dirty="0">
                        <a:effectLst/>
                        <a:latin typeface="+mn-lt"/>
                        <a:ea typeface="ＭＳ 明朝"/>
                        <a:cs typeface="Times New Roman"/>
                      </a:endParaRPr>
                    </a:p>
                  </a:txBody>
                  <a:tcPr marL="68580" marR="68580" marT="0" marB="0"/>
                </a:tc>
              </a:tr>
            </a:tbl>
          </a:graphicData>
        </a:graphic>
      </p:graphicFrame>
    </p:spTree>
    <p:extLst>
      <p:ext uri="{BB962C8B-B14F-4D97-AF65-F5344CB8AC3E}">
        <p14:creationId xmlns:p14="http://schemas.microsoft.com/office/powerpoint/2010/main" val="2866032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65821B1B-B1CC-674E-8739-E76EF24AEA96}" type="slidenum">
              <a:rPr lang="en-US" smtClean="0"/>
              <a:pPr>
                <a:defRPr/>
              </a:pPr>
              <a:t>52</a:t>
            </a:fld>
            <a:endParaRPr lang="en-US" dirty="0"/>
          </a:p>
        </p:txBody>
      </p:sp>
    </p:spTree>
    <p:extLst>
      <p:ext uri="{BB962C8B-B14F-4D97-AF65-F5344CB8AC3E}">
        <p14:creationId xmlns:p14="http://schemas.microsoft.com/office/powerpoint/2010/main" val="12109751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Isosceles Triangle 39"/>
          <p:cNvSpPr/>
          <p:nvPr/>
        </p:nvSpPr>
        <p:spPr>
          <a:xfrm rot="10800000">
            <a:off x="1752600" y="3303890"/>
            <a:ext cx="536448" cy="195072"/>
          </a:xfrm>
          <a:prstGeom prst="triangle">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p:cNvSpPr/>
          <p:nvPr/>
        </p:nvSpPr>
        <p:spPr>
          <a:xfrm rot="10800000">
            <a:off x="2615184" y="3303890"/>
            <a:ext cx="536448" cy="195072"/>
          </a:xfrm>
          <a:prstGeom prst="triangle">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p:cNvSpPr/>
          <p:nvPr/>
        </p:nvSpPr>
        <p:spPr>
          <a:xfrm rot="10800000">
            <a:off x="3671919" y="3303890"/>
            <a:ext cx="536448" cy="195072"/>
          </a:xfrm>
          <a:prstGeom prst="triangle">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p:cNvSpPr/>
          <p:nvPr/>
        </p:nvSpPr>
        <p:spPr>
          <a:xfrm rot="10800000">
            <a:off x="4873752" y="3303890"/>
            <a:ext cx="536448" cy="195072"/>
          </a:xfrm>
          <a:prstGeom prst="triangle">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p:cNvSpPr/>
          <p:nvPr/>
        </p:nvSpPr>
        <p:spPr>
          <a:xfrm rot="10800000">
            <a:off x="6053328" y="3303890"/>
            <a:ext cx="536448" cy="195072"/>
          </a:xfrm>
          <a:prstGeom prst="triangle">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44"/>
          <p:cNvSpPr/>
          <p:nvPr/>
        </p:nvSpPr>
        <p:spPr>
          <a:xfrm rot="10800000">
            <a:off x="7234428" y="3303890"/>
            <a:ext cx="536448" cy="195072"/>
          </a:xfrm>
          <a:prstGeom prst="triangle">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p:cNvSpPr/>
          <p:nvPr/>
        </p:nvSpPr>
        <p:spPr>
          <a:xfrm rot="10800000">
            <a:off x="8324602" y="3303890"/>
            <a:ext cx="536448" cy="195072"/>
          </a:xfrm>
          <a:prstGeom prst="triangle">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194052" y="2340864"/>
            <a:ext cx="797548" cy="970256"/>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554224" y="2340864"/>
            <a:ext cx="658368" cy="963168"/>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825720" y="2340864"/>
            <a:ext cx="993648" cy="963168"/>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007352" y="2340864"/>
            <a:ext cx="990600" cy="970256"/>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645152" y="2340864"/>
            <a:ext cx="993648" cy="970256"/>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440271" y="2340864"/>
            <a:ext cx="999744" cy="963168"/>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688592" y="2340864"/>
            <a:ext cx="646176" cy="963168"/>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Action/Availability Matrix</a:t>
            </a:r>
            <a:endParaRPr lang="en-US" dirty="0"/>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53</a:t>
            </a:fld>
            <a:endParaRPr lang="en-US" dirty="0"/>
          </a:p>
        </p:txBody>
      </p:sp>
      <p:sp>
        <p:nvSpPr>
          <p:cNvPr id="6" name="Rectangle 5"/>
          <p:cNvSpPr/>
          <p:nvPr/>
        </p:nvSpPr>
        <p:spPr>
          <a:xfrm>
            <a:off x="1688592" y="1816608"/>
            <a:ext cx="1524000" cy="524256"/>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smtClean="0"/>
              <a:t>Proprietary File </a:t>
            </a:r>
            <a:br>
              <a:rPr lang="en-US" sz="1000" dirty="0" smtClean="0"/>
            </a:br>
            <a:r>
              <a:rPr lang="en-US" sz="1000" dirty="0" smtClean="0"/>
              <a:t>(no CFF published yet)</a:t>
            </a:r>
            <a:endParaRPr lang="en-US" sz="1000" dirty="0"/>
          </a:p>
        </p:txBody>
      </p:sp>
      <p:sp>
        <p:nvSpPr>
          <p:cNvPr id="7" name="Rectangle 6"/>
          <p:cNvSpPr/>
          <p:nvPr/>
        </p:nvSpPr>
        <p:spPr>
          <a:xfrm>
            <a:off x="152400" y="3505200"/>
            <a:ext cx="1243584" cy="975360"/>
          </a:xfrm>
          <a:prstGeom prst="rect">
            <a:avLst/>
          </a:prstGeom>
          <a:solidFill>
            <a:schemeClr val="accent5">
              <a:lumMod val="20000"/>
              <a:lumOff val="80000"/>
            </a:schemeClr>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90000"/>
              </a:lnSpc>
            </a:pPr>
            <a:r>
              <a:rPr lang="en-US" sz="1000" dirty="0" smtClean="0"/>
              <a:t>User download options </a:t>
            </a:r>
            <a:br>
              <a:rPr lang="en-US" sz="1000" dirty="0" smtClean="0"/>
            </a:br>
            <a:r>
              <a:rPr lang="en-US" sz="1000" dirty="0" smtClean="0"/>
              <a:t>(from Retailer’s Locker view)</a:t>
            </a:r>
            <a:endParaRPr lang="en-US" sz="1000" dirty="0"/>
          </a:p>
        </p:txBody>
      </p:sp>
      <p:sp>
        <p:nvSpPr>
          <p:cNvPr id="8" name="Rectangle 7"/>
          <p:cNvSpPr/>
          <p:nvPr/>
        </p:nvSpPr>
        <p:spPr>
          <a:xfrm>
            <a:off x="5825720" y="1816608"/>
            <a:ext cx="3165880" cy="524256"/>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smtClean="0"/>
              <a:t>CFF</a:t>
            </a:r>
            <a:endParaRPr lang="en-US" sz="1000" dirty="0"/>
          </a:p>
        </p:txBody>
      </p:sp>
      <p:sp>
        <p:nvSpPr>
          <p:cNvPr id="9" name="Rectangle 8"/>
          <p:cNvSpPr/>
          <p:nvPr/>
        </p:nvSpPr>
        <p:spPr>
          <a:xfrm>
            <a:off x="2554224" y="2535936"/>
            <a:ext cx="1885791" cy="524256"/>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smtClean="0"/>
              <a:t>Proprietary Player</a:t>
            </a:r>
            <a:endParaRPr lang="en-US" sz="1000" dirty="0"/>
          </a:p>
        </p:txBody>
      </p:sp>
      <p:sp>
        <p:nvSpPr>
          <p:cNvPr id="10" name="Rectangle 9"/>
          <p:cNvSpPr/>
          <p:nvPr/>
        </p:nvSpPr>
        <p:spPr>
          <a:xfrm>
            <a:off x="4645152" y="2535936"/>
            <a:ext cx="2174216" cy="524256"/>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smtClean="0"/>
              <a:t>Combo CFF/</a:t>
            </a:r>
            <a:r>
              <a:rPr lang="en-US" sz="1000" dirty="0"/>
              <a:t> Proprietary</a:t>
            </a:r>
            <a:r>
              <a:rPr lang="en-US" sz="1000" dirty="0" smtClean="0"/>
              <a:t> Player</a:t>
            </a:r>
            <a:endParaRPr lang="en-US" sz="1000" dirty="0"/>
          </a:p>
        </p:txBody>
      </p:sp>
      <p:sp>
        <p:nvSpPr>
          <p:cNvPr id="11" name="Rectangle 10"/>
          <p:cNvSpPr/>
          <p:nvPr/>
        </p:nvSpPr>
        <p:spPr>
          <a:xfrm>
            <a:off x="7007352" y="2535936"/>
            <a:ext cx="990600" cy="524256"/>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smtClean="0"/>
              <a:t>CFF Player</a:t>
            </a:r>
            <a:endParaRPr lang="en-US" sz="1000" dirty="0"/>
          </a:p>
        </p:txBody>
      </p:sp>
      <p:sp>
        <p:nvSpPr>
          <p:cNvPr id="12" name="Rectangle 11"/>
          <p:cNvSpPr/>
          <p:nvPr/>
        </p:nvSpPr>
        <p:spPr>
          <a:xfrm>
            <a:off x="3440271" y="1816608"/>
            <a:ext cx="2198529" cy="524256"/>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smtClean="0"/>
              <a:t>CFF and </a:t>
            </a:r>
            <a:r>
              <a:rPr lang="en-US" sz="1000" dirty="0"/>
              <a:t>Proprietary </a:t>
            </a:r>
            <a:r>
              <a:rPr lang="en-US" sz="1000" dirty="0" smtClean="0"/>
              <a:t>File</a:t>
            </a:r>
            <a:endParaRPr lang="en-US" sz="1000" dirty="0"/>
          </a:p>
        </p:txBody>
      </p:sp>
      <p:sp>
        <p:nvSpPr>
          <p:cNvPr id="18" name="Rectangle 17"/>
          <p:cNvSpPr/>
          <p:nvPr/>
        </p:nvSpPr>
        <p:spPr>
          <a:xfrm>
            <a:off x="2554224" y="3505200"/>
            <a:ext cx="658368" cy="975360"/>
          </a:xfrm>
          <a:prstGeom prst="rect">
            <a:avLst/>
          </a:prstGeom>
          <a:solidFill>
            <a:schemeClr val="accent5">
              <a:lumMod val="20000"/>
              <a:lumOff val="80000"/>
            </a:schemeClr>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smtClean="0"/>
              <a:t>Launch propr. player </a:t>
            </a:r>
            <a:endParaRPr lang="en-US" sz="1000" dirty="0"/>
          </a:p>
        </p:txBody>
      </p:sp>
      <p:sp>
        <p:nvSpPr>
          <p:cNvPr id="19" name="Rectangle 18"/>
          <p:cNvSpPr/>
          <p:nvPr/>
        </p:nvSpPr>
        <p:spPr>
          <a:xfrm>
            <a:off x="152400" y="2535936"/>
            <a:ext cx="1243584" cy="768096"/>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90000"/>
              </a:lnSpc>
            </a:pPr>
            <a:r>
              <a:rPr lang="en-US" sz="1000" dirty="0" smtClean="0"/>
              <a:t>Retailer player available </a:t>
            </a:r>
            <a:br>
              <a:rPr lang="en-US" sz="1000" dirty="0" smtClean="0"/>
            </a:br>
            <a:r>
              <a:rPr lang="en-US" sz="1000" dirty="0" smtClean="0"/>
              <a:t>(on platform where user is viewing Locker</a:t>
            </a:r>
          </a:p>
        </p:txBody>
      </p:sp>
      <p:sp>
        <p:nvSpPr>
          <p:cNvPr id="20" name="Rectangle 19"/>
          <p:cNvSpPr/>
          <p:nvPr/>
        </p:nvSpPr>
        <p:spPr>
          <a:xfrm>
            <a:off x="152400" y="1816608"/>
            <a:ext cx="1243584" cy="524256"/>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90000"/>
              </a:lnSpc>
            </a:pPr>
            <a:r>
              <a:rPr lang="en-US" sz="1000" dirty="0" smtClean="0"/>
              <a:t>File(s) available (from Content Provider)</a:t>
            </a:r>
            <a:endParaRPr lang="en-US" sz="1000" dirty="0"/>
          </a:p>
        </p:txBody>
      </p:sp>
      <p:sp>
        <p:nvSpPr>
          <p:cNvPr id="21" name="Rectangle 20"/>
          <p:cNvSpPr/>
          <p:nvPr/>
        </p:nvSpPr>
        <p:spPr>
          <a:xfrm>
            <a:off x="1688592" y="2535936"/>
            <a:ext cx="646176" cy="524256"/>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smtClean="0"/>
              <a:t>No Player</a:t>
            </a:r>
            <a:endParaRPr lang="en-US" sz="1000" dirty="0"/>
          </a:p>
        </p:txBody>
      </p:sp>
      <p:sp>
        <p:nvSpPr>
          <p:cNvPr id="22" name="Rectangle 21"/>
          <p:cNvSpPr/>
          <p:nvPr/>
        </p:nvSpPr>
        <p:spPr>
          <a:xfrm>
            <a:off x="8189905" y="2535936"/>
            <a:ext cx="802245" cy="524256"/>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smtClean="0"/>
              <a:t>No Player</a:t>
            </a:r>
            <a:endParaRPr lang="en-US" sz="1000" dirty="0"/>
          </a:p>
        </p:txBody>
      </p:sp>
      <p:sp>
        <p:nvSpPr>
          <p:cNvPr id="25" name="Rectangle 24"/>
          <p:cNvSpPr/>
          <p:nvPr/>
        </p:nvSpPr>
        <p:spPr>
          <a:xfrm>
            <a:off x="1688592" y="3505200"/>
            <a:ext cx="646176" cy="975360"/>
          </a:xfrm>
          <a:prstGeom prst="rect">
            <a:avLst/>
          </a:prstGeom>
          <a:solidFill>
            <a:schemeClr val="accent5">
              <a:lumMod val="20000"/>
              <a:lumOff val="80000"/>
            </a:schemeClr>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smtClean="0"/>
              <a:t>No d/l. (Or use other propr. Player)</a:t>
            </a:r>
            <a:endParaRPr lang="en-US" sz="1000" dirty="0"/>
          </a:p>
        </p:txBody>
      </p:sp>
      <p:sp>
        <p:nvSpPr>
          <p:cNvPr id="26" name="Right Arrow 25"/>
          <p:cNvSpPr/>
          <p:nvPr/>
        </p:nvSpPr>
        <p:spPr>
          <a:xfrm>
            <a:off x="1395984" y="1975104"/>
            <a:ext cx="195072" cy="219456"/>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7" name="Right Arrow 26"/>
          <p:cNvSpPr/>
          <p:nvPr/>
        </p:nvSpPr>
        <p:spPr>
          <a:xfrm>
            <a:off x="1395984" y="2688336"/>
            <a:ext cx="195072" cy="219456"/>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8" name="Right Arrow 27"/>
          <p:cNvSpPr/>
          <p:nvPr/>
        </p:nvSpPr>
        <p:spPr>
          <a:xfrm>
            <a:off x="1395984" y="3883152"/>
            <a:ext cx="195072" cy="219456"/>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9" name="Rectangle 28"/>
          <p:cNvSpPr/>
          <p:nvPr/>
        </p:nvSpPr>
        <p:spPr>
          <a:xfrm>
            <a:off x="3440271" y="3505200"/>
            <a:ext cx="999744" cy="975360"/>
          </a:xfrm>
          <a:prstGeom prst="rect">
            <a:avLst/>
          </a:prstGeom>
          <a:solidFill>
            <a:schemeClr val="accent5">
              <a:lumMod val="20000"/>
              <a:lumOff val="80000"/>
            </a:schemeClr>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r>
              <a:rPr lang="en-US" sz="1000" dirty="0" smtClean="0"/>
              <a:t>Choose:</a:t>
            </a:r>
          </a:p>
          <a:p>
            <a:r>
              <a:rPr lang="en-US" sz="1000" dirty="0" smtClean="0"/>
              <a:t>1) Naked CFF </a:t>
            </a:r>
            <a:r>
              <a:rPr lang="en-US" sz="1000" dirty="0" err="1" smtClean="0"/>
              <a:t>d/l</a:t>
            </a:r>
            <a:r>
              <a:rPr lang="en-US" sz="1000" dirty="0" smtClean="0"/>
              <a:t> (educate)</a:t>
            </a:r>
          </a:p>
          <a:p>
            <a:r>
              <a:rPr lang="en-US" sz="1000" dirty="0" smtClean="0"/>
              <a:t>2) Launch prop. player</a:t>
            </a:r>
            <a:endParaRPr lang="en-US" sz="1000" dirty="0"/>
          </a:p>
        </p:txBody>
      </p:sp>
      <p:sp>
        <p:nvSpPr>
          <p:cNvPr id="30" name="Rectangle 29"/>
          <p:cNvSpPr/>
          <p:nvPr/>
        </p:nvSpPr>
        <p:spPr>
          <a:xfrm>
            <a:off x="4645152" y="3505200"/>
            <a:ext cx="3352800" cy="975360"/>
          </a:xfrm>
          <a:prstGeom prst="rect">
            <a:avLst/>
          </a:prstGeom>
          <a:solidFill>
            <a:schemeClr val="accent5">
              <a:lumMod val="20000"/>
              <a:lumOff val="80000"/>
            </a:schemeClr>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r>
              <a:rPr lang="en-US" sz="1000" dirty="0" smtClean="0"/>
              <a:t>Choose:</a:t>
            </a:r>
          </a:p>
          <a:p>
            <a:r>
              <a:rPr lang="en-US" sz="1000" dirty="0" smtClean="0"/>
              <a:t>1) Launch player (</a:t>
            </a:r>
            <a:r>
              <a:rPr lang="en-US" sz="1000" dirty="0" err="1" smtClean="0"/>
              <a:t>d/l</a:t>
            </a:r>
            <a:r>
              <a:rPr lang="en-US" sz="1000" dirty="0" smtClean="0"/>
              <a:t> CFF)</a:t>
            </a:r>
          </a:p>
          <a:p>
            <a:r>
              <a:rPr lang="en-US" sz="1000" dirty="0" smtClean="0"/>
              <a:t>2) Naked CFF </a:t>
            </a:r>
            <a:r>
              <a:rPr lang="en-US" sz="1000" dirty="0" err="1" smtClean="0"/>
              <a:t>d/l</a:t>
            </a:r>
            <a:r>
              <a:rPr lang="en-US" sz="1000" dirty="0" smtClean="0"/>
              <a:t> (educate)</a:t>
            </a:r>
          </a:p>
        </p:txBody>
      </p:sp>
      <p:sp>
        <p:nvSpPr>
          <p:cNvPr id="32" name="Rectangle 31"/>
          <p:cNvSpPr/>
          <p:nvPr/>
        </p:nvSpPr>
        <p:spPr>
          <a:xfrm>
            <a:off x="8194052" y="3505200"/>
            <a:ext cx="797548" cy="975360"/>
          </a:xfrm>
          <a:prstGeom prst="rect">
            <a:avLst/>
          </a:prstGeom>
          <a:solidFill>
            <a:schemeClr val="accent5">
              <a:lumMod val="20000"/>
              <a:lumOff val="80000"/>
            </a:schemeClr>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r>
              <a:rPr lang="en-US" sz="1000" dirty="0" smtClean="0"/>
              <a:t>Naked CFF </a:t>
            </a:r>
            <a:r>
              <a:rPr lang="en-US" sz="1000" dirty="0" err="1" smtClean="0"/>
              <a:t>d/l</a:t>
            </a:r>
            <a:r>
              <a:rPr lang="en-US" sz="1000" dirty="0" smtClean="0"/>
              <a:t> (educate)</a:t>
            </a:r>
          </a:p>
        </p:txBody>
      </p:sp>
    </p:spTree>
    <p:extLst>
      <p:ext uri="{BB962C8B-B14F-4D97-AF65-F5344CB8AC3E}">
        <p14:creationId xmlns:p14="http://schemas.microsoft.com/office/powerpoint/2010/main" val="16796457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Nomenclature</a:t>
            </a:r>
            <a:endParaRPr lang="en-US" dirty="0"/>
          </a:p>
        </p:txBody>
      </p:sp>
      <p:sp>
        <p:nvSpPr>
          <p:cNvPr id="4" name="Slide Number Placeholder 3"/>
          <p:cNvSpPr>
            <a:spLocks noGrp="1"/>
          </p:cNvSpPr>
          <p:nvPr>
            <p:ph type="sldNum" sz="quarter" idx="4294967295"/>
          </p:nvPr>
        </p:nvSpPr>
        <p:spPr>
          <a:xfrm>
            <a:off x="8240635" y="6443663"/>
            <a:ext cx="847726" cy="414336"/>
          </a:xfrm>
          <a:prstGeom prst="rect">
            <a:avLst/>
          </a:prstGeom>
        </p:spPr>
        <p:txBody>
          <a:bodyPr/>
          <a:lstStyle/>
          <a:p>
            <a:fld id="{2C5F4607-C97C-48CB-97F4-BE58A6EB01D3}" type="slidenum">
              <a:rPr lang="en-US" smtClean="0"/>
              <a:pPr/>
              <a:t>54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521976042"/>
              </p:ext>
            </p:extLst>
          </p:nvPr>
        </p:nvGraphicFramePr>
        <p:xfrm>
          <a:off x="457199" y="959737"/>
          <a:ext cx="8229601" cy="5341574"/>
        </p:xfrm>
        <a:graphic>
          <a:graphicData uri="http://schemas.openxmlformats.org/drawingml/2006/table">
            <a:tbl>
              <a:tblPr firstRow="1" firstCol="1" bandRow="1">
                <a:tableStyleId>{5C22544A-7EE6-4342-B048-85BDC9FD1C3A}</a:tableStyleId>
              </a:tblPr>
              <a:tblGrid>
                <a:gridCol w="1306409"/>
                <a:gridCol w="2590959"/>
                <a:gridCol w="4332233"/>
              </a:tblGrid>
              <a:tr h="291055">
                <a:tc>
                  <a:txBody>
                    <a:bodyPr/>
                    <a:lstStyle/>
                    <a:p>
                      <a:pPr marL="0" marR="0">
                        <a:spcBef>
                          <a:spcPts val="0"/>
                        </a:spcBef>
                        <a:spcAft>
                          <a:spcPts val="0"/>
                        </a:spcAft>
                      </a:pPr>
                      <a:r>
                        <a:rPr lang="en-US" sz="900" dirty="0">
                          <a:effectLst/>
                        </a:rPr>
                        <a:t>Spec Term</a:t>
                      </a:r>
                      <a:endParaRPr lang="en-US" sz="900" dirty="0">
                        <a:effectLst/>
                        <a:latin typeface="Calibri"/>
                        <a:ea typeface="Calibri"/>
                      </a:endParaRPr>
                    </a:p>
                  </a:txBody>
                  <a:tcPr marL="26763" marR="26763" marT="0" marB="0"/>
                </a:tc>
                <a:tc>
                  <a:txBody>
                    <a:bodyPr/>
                    <a:lstStyle/>
                    <a:p>
                      <a:pPr marL="0" marR="0">
                        <a:spcBef>
                          <a:spcPts val="0"/>
                        </a:spcBef>
                        <a:spcAft>
                          <a:spcPts val="0"/>
                        </a:spcAft>
                      </a:pPr>
                      <a:r>
                        <a:rPr lang="en-US" sz="900">
                          <a:effectLst/>
                        </a:rPr>
                        <a:t>User-facing Term (note: lowercase in most cases)</a:t>
                      </a:r>
                      <a:endParaRPr lang="en-US" sz="900">
                        <a:effectLst/>
                        <a:latin typeface="Calibri"/>
                        <a:ea typeface="Calibri"/>
                      </a:endParaRPr>
                    </a:p>
                  </a:txBody>
                  <a:tcPr marL="26763" marR="26763" marT="0" marB="0"/>
                </a:tc>
                <a:tc>
                  <a:txBody>
                    <a:bodyPr/>
                    <a:lstStyle/>
                    <a:p>
                      <a:pPr marL="0" marR="0">
                        <a:spcBef>
                          <a:spcPts val="0"/>
                        </a:spcBef>
                        <a:spcAft>
                          <a:spcPts val="0"/>
                        </a:spcAft>
                      </a:pPr>
                      <a:r>
                        <a:rPr lang="en-US" sz="900" dirty="0">
                          <a:effectLst/>
                        </a:rPr>
                        <a:t>Notes</a:t>
                      </a:r>
                      <a:endParaRPr lang="en-US" sz="900" dirty="0">
                        <a:effectLst/>
                        <a:latin typeface="Calibri"/>
                        <a:ea typeface="Calibri"/>
                      </a:endParaRPr>
                    </a:p>
                  </a:txBody>
                  <a:tcPr marL="17842" marR="17842" marT="0" marB="0"/>
                </a:tc>
              </a:tr>
              <a:tr h="452561">
                <a:tc>
                  <a:txBody>
                    <a:bodyPr/>
                    <a:lstStyle/>
                    <a:p>
                      <a:pPr marL="0" marR="0">
                        <a:spcBef>
                          <a:spcPts val="0"/>
                        </a:spcBef>
                        <a:spcAft>
                          <a:spcPts val="0"/>
                        </a:spcAft>
                      </a:pPr>
                      <a:r>
                        <a:rPr lang="en-US" sz="900">
                          <a:effectLst/>
                        </a:rPr>
                        <a:t>Device</a:t>
                      </a:r>
                      <a:endParaRPr lang="en-US" sz="900">
                        <a:effectLst/>
                        <a:latin typeface="Calibri"/>
                        <a:ea typeface="Calibri"/>
                      </a:endParaRPr>
                    </a:p>
                  </a:txBody>
                  <a:tcPr marL="26763" marR="26763" marT="0" marB="0"/>
                </a:tc>
                <a:tc>
                  <a:txBody>
                    <a:bodyPr/>
                    <a:lstStyle/>
                    <a:p>
                      <a:pPr marL="0" marR="0">
                        <a:spcBef>
                          <a:spcPts val="0"/>
                        </a:spcBef>
                        <a:spcAft>
                          <a:spcPts val="0"/>
                        </a:spcAft>
                      </a:pPr>
                      <a:r>
                        <a:rPr lang="en-US" sz="900" dirty="0">
                          <a:effectLst/>
                        </a:rPr>
                        <a:t>“</a:t>
                      </a:r>
                      <a:r>
                        <a:rPr lang="en-US" sz="900" b="1" dirty="0" err="1" smtClean="0">
                          <a:effectLst/>
                        </a:rPr>
                        <a:t>UVPlayer</a:t>
                      </a:r>
                      <a:r>
                        <a:rPr lang="en-US" sz="900" dirty="0" smtClean="0">
                          <a:effectLst/>
                        </a:rPr>
                        <a:t>” (Change from current “app or device” / “apps and devices”)</a:t>
                      </a:r>
                      <a:endParaRPr lang="en-US" sz="900" dirty="0">
                        <a:effectLst/>
                        <a:latin typeface="Calibri"/>
                        <a:ea typeface="Calibri"/>
                      </a:endParaRPr>
                    </a:p>
                  </a:txBody>
                  <a:tcPr marL="26763" marR="26763" marT="0" marB="0"/>
                </a:tc>
                <a:tc>
                  <a:txBody>
                    <a:bodyPr/>
                    <a:lstStyle/>
                    <a:p>
                      <a:pPr marL="0" marR="0">
                        <a:spcBef>
                          <a:spcPts val="0"/>
                        </a:spcBef>
                        <a:spcAft>
                          <a:spcPts val="0"/>
                        </a:spcAft>
                      </a:pPr>
                      <a:r>
                        <a:rPr lang="en-US" sz="900">
                          <a:effectLst/>
                        </a:rPr>
                        <a:t>Important to distinguish from other apps/devices that provide streaming.</a:t>
                      </a:r>
                      <a:endParaRPr lang="en-US" sz="900">
                        <a:effectLst/>
                        <a:latin typeface="Calibri"/>
                        <a:ea typeface="Calibri"/>
                      </a:endParaRPr>
                    </a:p>
                  </a:txBody>
                  <a:tcPr marL="17842" marR="17842" marT="0" marB="0"/>
                </a:tc>
              </a:tr>
              <a:tr h="579462">
                <a:tc>
                  <a:txBody>
                    <a:bodyPr/>
                    <a:lstStyle/>
                    <a:p>
                      <a:pPr marL="0" marR="0">
                        <a:spcBef>
                          <a:spcPts val="0"/>
                        </a:spcBef>
                        <a:spcAft>
                          <a:spcPts val="0"/>
                        </a:spcAft>
                      </a:pPr>
                      <a:r>
                        <a:rPr lang="en-US" sz="900">
                          <a:effectLst/>
                        </a:rPr>
                        <a:t>Join Device</a:t>
                      </a:r>
                      <a:endParaRPr lang="en-US" sz="900">
                        <a:effectLst/>
                        <a:latin typeface="Calibri"/>
                        <a:ea typeface="Calibri"/>
                      </a:endParaRPr>
                    </a:p>
                  </a:txBody>
                  <a:tcPr marL="26763" marR="26763" marT="0" marB="0"/>
                </a:tc>
                <a:tc>
                  <a:txBody>
                    <a:bodyPr/>
                    <a:lstStyle/>
                    <a:p>
                      <a:pPr marL="0" marR="0">
                        <a:spcBef>
                          <a:spcPts val="0"/>
                        </a:spcBef>
                        <a:spcAft>
                          <a:spcPts val="0"/>
                        </a:spcAft>
                      </a:pPr>
                      <a:r>
                        <a:rPr lang="en-US" sz="900" dirty="0">
                          <a:effectLst/>
                        </a:rPr>
                        <a:t>“</a:t>
                      </a:r>
                      <a:r>
                        <a:rPr lang="en-US" sz="900" b="1" dirty="0">
                          <a:effectLst/>
                        </a:rPr>
                        <a:t>register</a:t>
                      </a:r>
                      <a:r>
                        <a:rPr lang="en-US" sz="900" dirty="0">
                          <a:effectLst/>
                        </a:rPr>
                        <a:t>” (alternative: “add”)</a:t>
                      </a:r>
                      <a:endParaRPr lang="en-US" sz="900" dirty="0">
                        <a:effectLst/>
                        <a:latin typeface="Calibri"/>
                        <a:ea typeface="Calibri"/>
                      </a:endParaRPr>
                    </a:p>
                  </a:txBody>
                  <a:tcPr marL="26763" marR="26763" marT="0" marB="0"/>
                </a:tc>
                <a:tc>
                  <a:txBody>
                    <a:bodyPr/>
                    <a:lstStyle/>
                    <a:p>
                      <a:pPr marL="0" marR="0">
                        <a:spcBef>
                          <a:spcPts val="0"/>
                        </a:spcBef>
                        <a:spcAft>
                          <a:spcPts val="0"/>
                        </a:spcAft>
                      </a:pPr>
                      <a:r>
                        <a:rPr lang="en-US" sz="900" dirty="0">
                          <a:effectLst/>
                        </a:rPr>
                        <a:t>Primarily used on players: “Register,” “Register this player,” “Register this player into your UltraViolet account.” Outside of the UI on the player, the term “add” can alternatively be used: “You add players to your UltraViolet account” or “Players are registered to your UltraViolet account.” </a:t>
                      </a:r>
                      <a:endParaRPr lang="en-US" sz="900" dirty="0">
                        <a:effectLst/>
                        <a:latin typeface="Calibri"/>
                        <a:ea typeface="Calibri"/>
                      </a:endParaRPr>
                    </a:p>
                  </a:txBody>
                  <a:tcPr marL="17842" marR="17842" marT="0" marB="0"/>
                </a:tc>
              </a:tr>
              <a:tr h="431515">
                <a:tc>
                  <a:txBody>
                    <a:bodyPr/>
                    <a:lstStyle/>
                    <a:p>
                      <a:pPr marL="0" marR="0">
                        <a:spcBef>
                          <a:spcPts val="0"/>
                        </a:spcBef>
                        <a:spcAft>
                          <a:spcPts val="0"/>
                        </a:spcAft>
                      </a:pPr>
                      <a:r>
                        <a:rPr lang="en-US" sz="900" dirty="0">
                          <a:effectLst/>
                        </a:rPr>
                        <a:t>Leave Device</a:t>
                      </a:r>
                      <a:endParaRPr lang="en-US" sz="900" dirty="0">
                        <a:effectLst/>
                        <a:latin typeface="Calibri"/>
                        <a:ea typeface="Calibri"/>
                      </a:endParaRPr>
                    </a:p>
                  </a:txBody>
                  <a:tcPr marL="26763" marR="26763" marT="0" marB="0"/>
                </a:tc>
                <a:tc>
                  <a:txBody>
                    <a:bodyPr/>
                    <a:lstStyle/>
                    <a:p>
                      <a:pPr marL="0" marR="0">
                        <a:spcBef>
                          <a:spcPts val="0"/>
                        </a:spcBef>
                        <a:spcAft>
                          <a:spcPts val="0"/>
                        </a:spcAft>
                      </a:pPr>
                      <a:r>
                        <a:rPr lang="en-US" sz="900" dirty="0">
                          <a:effectLst/>
                        </a:rPr>
                        <a:t>“</a:t>
                      </a:r>
                      <a:r>
                        <a:rPr lang="en-US" sz="900" b="1" dirty="0">
                          <a:effectLst/>
                        </a:rPr>
                        <a:t>unregister</a:t>
                      </a:r>
                      <a:r>
                        <a:rPr lang="en-US" sz="900" dirty="0">
                          <a:effectLst/>
                        </a:rPr>
                        <a:t>” (alternative: “remove”)</a:t>
                      </a:r>
                      <a:endParaRPr lang="en-US" sz="900" dirty="0">
                        <a:effectLst/>
                        <a:latin typeface="Calibri"/>
                        <a:ea typeface="Calibri"/>
                      </a:endParaRPr>
                    </a:p>
                  </a:txBody>
                  <a:tcPr marL="26763" marR="26763" marT="0" marB="0"/>
                </a:tc>
                <a:tc>
                  <a:txBody>
                    <a:bodyPr/>
                    <a:lstStyle/>
                    <a:p>
                      <a:pPr marL="0" marR="0">
                        <a:spcBef>
                          <a:spcPts val="0"/>
                        </a:spcBef>
                        <a:spcAft>
                          <a:spcPts val="0"/>
                        </a:spcAft>
                      </a:pPr>
                      <a:r>
                        <a:rPr lang="en-US" sz="900" dirty="0">
                          <a:effectLst/>
                        </a:rPr>
                        <a:t>Primarily used on players: “Unregister this player.” Outside of the UI on the player, the term “remove” can alternatively be used: “You should remove unused players from your UltraViolet account.”</a:t>
                      </a:r>
                      <a:endParaRPr lang="en-US" sz="900" dirty="0">
                        <a:effectLst/>
                        <a:latin typeface="Calibri"/>
                        <a:ea typeface="Calibri"/>
                      </a:endParaRPr>
                    </a:p>
                  </a:txBody>
                  <a:tcPr marL="17842" marR="17842" marT="0" marB="0"/>
                </a:tc>
              </a:tr>
              <a:tr h="220392">
                <a:tc>
                  <a:txBody>
                    <a:bodyPr/>
                    <a:lstStyle/>
                    <a:p>
                      <a:pPr marL="0" marR="0">
                        <a:spcBef>
                          <a:spcPts val="0"/>
                        </a:spcBef>
                        <a:spcAft>
                          <a:spcPts val="0"/>
                        </a:spcAft>
                      </a:pPr>
                      <a:r>
                        <a:rPr lang="en-US" sz="900" dirty="0">
                          <a:effectLst/>
                        </a:rPr>
                        <a:t>Unverified Leave</a:t>
                      </a:r>
                      <a:endParaRPr lang="en-US" sz="900" dirty="0">
                        <a:effectLst/>
                        <a:latin typeface="Calibri"/>
                        <a:ea typeface="Calibri"/>
                      </a:endParaRPr>
                    </a:p>
                  </a:txBody>
                  <a:tcPr marL="26763" marR="26763" marT="0" marB="0"/>
                </a:tc>
                <a:tc>
                  <a:txBody>
                    <a:bodyPr/>
                    <a:lstStyle/>
                    <a:p>
                      <a:pPr marL="0" marR="0">
                        <a:spcBef>
                          <a:spcPts val="0"/>
                        </a:spcBef>
                        <a:spcAft>
                          <a:spcPts val="0"/>
                        </a:spcAft>
                      </a:pPr>
                      <a:r>
                        <a:rPr lang="en-US" sz="900" dirty="0">
                          <a:effectLst/>
                        </a:rPr>
                        <a:t>“</a:t>
                      </a:r>
                      <a:r>
                        <a:rPr lang="en-US" sz="900" b="1" dirty="0">
                          <a:effectLst/>
                        </a:rPr>
                        <a:t>lost or unavailabl</a:t>
                      </a:r>
                      <a:r>
                        <a:rPr lang="en-US" sz="900" dirty="0">
                          <a:effectLst/>
                        </a:rPr>
                        <a:t>e”</a:t>
                      </a:r>
                      <a:endParaRPr lang="en-US" sz="900" dirty="0">
                        <a:effectLst/>
                        <a:latin typeface="Calibri"/>
                        <a:ea typeface="Calibri"/>
                      </a:endParaRPr>
                    </a:p>
                  </a:txBody>
                  <a:tcPr marL="26763" marR="26763" marT="0" marB="0"/>
                </a:tc>
                <a:tc>
                  <a:txBody>
                    <a:bodyPr/>
                    <a:lstStyle/>
                    <a:p>
                      <a:pPr marL="0" marR="0">
                        <a:spcBef>
                          <a:spcPts val="0"/>
                        </a:spcBef>
                        <a:spcAft>
                          <a:spcPts val="0"/>
                        </a:spcAft>
                      </a:pPr>
                      <a:r>
                        <a:rPr lang="en-US" sz="900" dirty="0">
                          <a:effectLst/>
                        </a:rPr>
                        <a:t>Primarily used on player management page: “Lost or unavailable players.”</a:t>
                      </a:r>
                      <a:endParaRPr lang="en-US" sz="900" dirty="0">
                        <a:effectLst/>
                        <a:latin typeface="Calibri"/>
                        <a:ea typeface="Calibri"/>
                      </a:endParaRPr>
                    </a:p>
                  </a:txBody>
                  <a:tcPr marL="17842" marR="17842" marT="0" marB="0"/>
                </a:tc>
              </a:tr>
              <a:tr h="482360">
                <a:tc>
                  <a:txBody>
                    <a:bodyPr/>
                    <a:lstStyle/>
                    <a:p>
                      <a:pPr marL="0" marR="0">
                        <a:spcBef>
                          <a:spcPts val="0"/>
                        </a:spcBef>
                        <a:spcAft>
                          <a:spcPts val="0"/>
                        </a:spcAft>
                      </a:pPr>
                      <a:r>
                        <a:rPr lang="en-US" sz="900">
                          <a:effectLst/>
                        </a:rPr>
                        <a:t>Code-based Join</a:t>
                      </a:r>
                      <a:endParaRPr lang="en-US" sz="900">
                        <a:effectLst/>
                        <a:latin typeface="Calibri"/>
                        <a:ea typeface="Calibri"/>
                      </a:endParaRPr>
                    </a:p>
                  </a:txBody>
                  <a:tcPr marL="26763" marR="26763" marT="0" marB="0"/>
                </a:tc>
                <a:tc>
                  <a:txBody>
                    <a:bodyPr/>
                    <a:lstStyle/>
                    <a:p>
                      <a:pPr marL="0" marR="0">
                        <a:spcBef>
                          <a:spcPts val="0"/>
                        </a:spcBef>
                        <a:spcAft>
                          <a:spcPts val="0"/>
                        </a:spcAft>
                      </a:pPr>
                      <a:r>
                        <a:rPr lang="en-US" sz="900" dirty="0">
                          <a:effectLst/>
                        </a:rPr>
                        <a:t>“</a:t>
                      </a:r>
                      <a:r>
                        <a:rPr lang="en-US" sz="900" b="1" dirty="0">
                          <a:effectLst/>
                        </a:rPr>
                        <a:t>registration code</a:t>
                      </a:r>
                      <a:r>
                        <a:rPr lang="en-US" sz="900" dirty="0">
                          <a:effectLst/>
                        </a:rPr>
                        <a:t>” (alternative: “player registration code”)</a:t>
                      </a:r>
                      <a:endParaRPr lang="en-US" sz="900" dirty="0">
                        <a:effectLst/>
                        <a:latin typeface="Calibri"/>
                        <a:ea typeface="Calibri"/>
                      </a:endParaRPr>
                    </a:p>
                  </a:txBody>
                  <a:tcPr marL="26763" marR="26763" marT="0" marB="0"/>
                </a:tc>
                <a:tc>
                  <a:txBody>
                    <a:bodyPr/>
                    <a:lstStyle/>
                    <a:p>
                      <a:pPr marL="0" marR="0">
                        <a:spcBef>
                          <a:spcPts val="0"/>
                        </a:spcBef>
                        <a:spcAft>
                          <a:spcPts val="0"/>
                        </a:spcAft>
                      </a:pPr>
                      <a:r>
                        <a:rPr lang="en-US" sz="900" dirty="0">
                          <a:effectLst/>
                        </a:rPr>
                        <a:t>Typically used in the context of adding a player: “Sign in to uvvu.com, go to the Our Players section, get a registration code, and enter it here,” or “Your UltraViolet player may require you to get a registration code from uvvu.com.”</a:t>
                      </a:r>
                      <a:endParaRPr lang="en-US" sz="900" dirty="0">
                        <a:effectLst/>
                        <a:latin typeface="Calibri"/>
                        <a:ea typeface="Calibri"/>
                      </a:endParaRPr>
                    </a:p>
                  </a:txBody>
                  <a:tcPr marL="17842" marR="17842" marT="0" marB="0"/>
                </a:tc>
              </a:tr>
              <a:tr h="220392">
                <a:tc>
                  <a:txBody>
                    <a:bodyPr/>
                    <a:lstStyle/>
                    <a:p>
                      <a:pPr marL="0" marR="0">
                        <a:spcBef>
                          <a:spcPts val="0"/>
                        </a:spcBef>
                        <a:spcAft>
                          <a:spcPts val="0"/>
                        </a:spcAft>
                      </a:pPr>
                      <a:r>
                        <a:rPr lang="en-US" sz="900">
                          <a:effectLst/>
                        </a:rPr>
                        <a:t>DCC (file in CFF)</a:t>
                      </a:r>
                      <a:endParaRPr lang="en-US" sz="900">
                        <a:effectLst/>
                        <a:latin typeface="Calibri"/>
                        <a:ea typeface="Calibri"/>
                      </a:endParaRPr>
                    </a:p>
                  </a:txBody>
                  <a:tcPr marL="26763" marR="26763" marT="0" marB="0"/>
                </a:tc>
                <a:tc>
                  <a:txBody>
                    <a:bodyPr/>
                    <a:lstStyle/>
                    <a:p>
                      <a:pPr marL="0" marR="0">
                        <a:spcBef>
                          <a:spcPts val="0"/>
                        </a:spcBef>
                        <a:spcAft>
                          <a:spcPts val="0"/>
                        </a:spcAft>
                      </a:pPr>
                      <a:r>
                        <a:rPr lang="en-US" sz="900" dirty="0">
                          <a:effectLst/>
                        </a:rPr>
                        <a:t>“</a:t>
                      </a:r>
                      <a:r>
                        <a:rPr lang="en-US" sz="900" b="1" dirty="0" err="1" smtClean="0">
                          <a:effectLst/>
                        </a:rPr>
                        <a:t>UVFile</a:t>
                      </a:r>
                      <a:r>
                        <a:rPr lang="en-US" sz="900" dirty="0">
                          <a:effectLst/>
                        </a:rPr>
                        <a:t>” </a:t>
                      </a:r>
                      <a:endParaRPr lang="en-US" sz="900" dirty="0">
                        <a:effectLst/>
                        <a:latin typeface="Calibri"/>
                        <a:ea typeface="Calibri"/>
                      </a:endParaRPr>
                    </a:p>
                  </a:txBody>
                  <a:tcPr marL="26763" marR="26763" marT="0" marB="0"/>
                </a:tc>
                <a:tc>
                  <a:txBody>
                    <a:bodyPr/>
                    <a:lstStyle/>
                    <a:p>
                      <a:pPr marL="0" marR="0">
                        <a:spcBef>
                          <a:spcPts val="0"/>
                        </a:spcBef>
                        <a:spcAft>
                          <a:spcPts val="0"/>
                        </a:spcAft>
                      </a:pPr>
                      <a:r>
                        <a:rPr lang="en-US" sz="900">
                          <a:effectLst/>
                        </a:rPr>
                        <a:t>Important in some cases to indicate that the file is downloaded rather than streamed.</a:t>
                      </a:r>
                      <a:endParaRPr lang="en-US" sz="900">
                        <a:effectLst/>
                        <a:latin typeface="Calibri"/>
                        <a:ea typeface="Calibri"/>
                      </a:endParaRPr>
                    </a:p>
                  </a:txBody>
                  <a:tcPr marL="17842" marR="17842" marT="0" marB="0"/>
                </a:tc>
              </a:tr>
              <a:tr h="297426">
                <a:tc>
                  <a:txBody>
                    <a:bodyPr/>
                    <a:lstStyle/>
                    <a:p>
                      <a:pPr marL="0" marR="0">
                        <a:spcBef>
                          <a:spcPts val="0"/>
                        </a:spcBef>
                        <a:spcAft>
                          <a:spcPts val="0"/>
                        </a:spcAft>
                      </a:pPr>
                      <a:r>
                        <a:rPr lang="en-US" sz="900">
                          <a:effectLst/>
                        </a:rPr>
                        <a:t>DMP (DECE Media Package)</a:t>
                      </a:r>
                      <a:endParaRPr lang="en-US" sz="900">
                        <a:effectLst/>
                        <a:latin typeface="Calibri"/>
                        <a:ea typeface="Calibri"/>
                      </a:endParaRPr>
                    </a:p>
                  </a:txBody>
                  <a:tcPr marL="26763" marR="26763" marT="0" marB="0"/>
                </a:tc>
                <a:tc>
                  <a:txBody>
                    <a:bodyPr/>
                    <a:lstStyle/>
                    <a:p>
                      <a:pPr marL="0" marR="0">
                        <a:spcBef>
                          <a:spcPts val="0"/>
                        </a:spcBef>
                        <a:spcAft>
                          <a:spcPts val="0"/>
                        </a:spcAft>
                      </a:pPr>
                      <a:r>
                        <a:rPr lang="en-US" sz="900" dirty="0">
                          <a:effectLst/>
                        </a:rPr>
                        <a:t>“</a:t>
                      </a:r>
                      <a:r>
                        <a:rPr lang="en-US" sz="900" b="1" dirty="0" err="1" smtClean="0">
                          <a:effectLst/>
                        </a:rPr>
                        <a:t>UVFile</a:t>
                      </a:r>
                      <a:r>
                        <a:rPr lang="en-US" sz="900" dirty="0" smtClean="0">
                          <a:effectLst/>
                        </a:rPr>
                        <a:t>”</a:t>
                      </a:r>
                      <a:endParaRPr lang="en-US" sz="900" dirty="0">
                        <a:effectLst/>
                        <a:latin typeface="Calibri"/>
                        <a:ea typeface="Calibri"/>
                      </a:endParaRPr>
                    </a:p>
                  </a:txBody>
                  <a:tcPr marL="26763" marR="26763" marT="0" marB="0"/>
                </a:tc>
                <a:tc>
                  <a:txBody>
                    <a:bodyPr/>
                    <a:lstStyle/>
                    <a:p>
                      <a:pPr marL="0" marR="0">
                        <a:spcBef>
                          <a:spcPts val="0"/>
                        </a:spcBef>
                        <a:spcAft>
                          <a:spcPts val="0"/>
                        </a:spcAft>
                      </a:pPr>
                      <a:r>
                        <a:rPr lang="en-US" sz="900">
                          <a:effectLst/>
                        </a:rPr>
                        <a:t>For future use.</a:t>
                      </a:r>
                      <a:endParaRPr lang="en-US" sz="900">
                        <a:effectLst/>
                        <a:latin typeface="Calibri"/>
                        <a:ea typeface="Calibri"/>
                      </a:endParaRPr>
                    </a:p>
                  </a:txBody>
                  <a:tcPr marL="17842" marR="17842" marT="0" marB="0"/>
                </a:tc>
              </a:tr>
              <a:tr h="191952">
                <a:tc>
                  <a:txBody>
                    <a:bodyPr/>
                    <a:lstStyle/>
                    <a:p>
                      <a:pPr marL="0" marR="0">
                        <a:spcBef>
                          <a:spcPts val="0"/>
                        </a:spcBef>
                        <a:spcAft>
                          <a:spcPts val="0"/>
                        </a:spcAft>
                      </a:pPr>
                      <a:r>
                        <a:rPr lang="en-US" sz="900">
                          <a:effectLst/>
                        </a:rPr>
                        <a:t>Download</a:t>
                      </a:r>
                      <a:endParaRPr lang="en-US" sz="900">
                        <a:effectLst/>
                        <a:latin typeface="Calibri"/>
                        <a:ea typeface="Calibri"/>
                      </a:endParaRPr>
                    </a:p>
                  </a:txBody>
                  <a:tcPr marL="26763" marR="26763" marT="0" marB="0"/>
                </a:tc>
                <a:tc rowSpan="2">
                  <a:txBody>
                    <a:bodyPr/>
                    <a:lstStyle/>
                    <a:p>
                      <a:pPr marL="0" marR="0">
                        <a:spcBef>
                          <a:spcPts val="0"/>
                        </a:spcBef>
                        <a:spcAft>
                          <a:spcPts val="0"/>
                        </a:spcAft>
                      </a:pPr>
                      <a:r>
                        <a:rPr lang="en-US" sz="900" dirty="0">
                          <a:effectLst/>
                        </a:rPr>
                        <a:t>“</a:t>
                      </a:r>
                      <a:r>
                        <a:rPr lang="en-US" sz="900" b="1" dirty="0">
                          <a:effectLst/>
                        </a:rPr>
                        <a:t>download</a:t>
                      </a:r>
                      <a:r>
                        <a:rPr lang="en-US" sz="900" dirty="0">
                          <a:effectLst/>
                        </a:rPr>
                        <a:t>” </a:t>
                      </a:r>
                      <a:endParaRPr lang="en-US" sz="900" dirty="0">
                        <a:effectLst/>
                        <a:latin typeface="Calibri"/>
                        <a:ea typeface="Calibri"/>
                      </a:endParaRPr>
                    </a:p>
                  </a:txBody>
                  <a:tcPr marL="26763" marR="26763" marT="0" marB="0"/>
                </a:tc>
                <a:tc>
                  <a:txBody>
                    <a:bodyPr/>
                    <a:lstStyle/>
                    <a:p>
                      <a:pPr marL="0" marR="0">
                        <a:spcBef>
                          <a:spcPts val="0"/>
                        </a:spcBef>
                        <a:spcAft>
                          <a:spcPts val="0"/>
                        </a:spcAft>
                      </a:pPr>
                      <a:r>
                        <a:rPr lang="en-US" sz="900">
                          <a:effectLst/>
                        </a:rPr>
                        <a:t> </a:t>
                      </a:r>
                      <a:endParaRPr lang="en-US" sz="900">
                        <a:effectLst/>
                        <a:latin typeface="Calibri"/>
                        <a:ea typeface="Calibri"/>
                      </a:endParaRPr>
                    </a:p>
                  </a:txBody>
                  <a:tcPr marL="17842" marR="17842" marT="0" marB="0"/>
                </a:tc>
              </a:tr>
              <a:tr h="220392">
                <a:tc>
                  <a:txBody>
                    <a:bodyPr/>
                    <a:lstStyle/>
                    <a:p>
                      <a:pPr marL="0" marR="0">
                        <a:spcBef>
                          <a:spcPts val="0"/>
                        </a:spcBef>
                        <a:spcAft>
                          <a:spcPts val="0"/>
                        </a:spcAft>
                      </a:pPr>
                      <a:r>
                        <a:rPr lang="en-US" sz="900">
                          <a:effectLst/>
                        </a:rPr>
                        <a:t>Web Download</a:t>
                      </a:r>
                      <a:endParaRPr lang="en-US" sz="900">
                        <a:effectLst/>
                        <a:latin typeface="Calibri"/>
                        <a:ea typeface="Calibri"/>
                      </a:endParaRPr>
                    </a:p>
                  </a:txBody>
                  <a:tcPr marL="26763" marR="26763" marT="0" marB="0"/>
                </a:tc>
                <a:tc vMerge="1">
                  <a:txBody>
                    <a:bodyPr/>
                    <a:lstStyle/>
                    <a:p>
                      <a:pPr marL="0" marR="0">
                        <a:spcBef>
                          <a:spcPts val="0"/>
                        </a:spcBef>
                        <a:spcAft>
                          <a:spcPts val="0"/>
                        </a:spcAft>
                      </a:pPr>
                      <a:endParaRPr lang="en-US" sz="900" dirty="0">
                        <a:effectLst/>
                        <a:latin typeface="Calibri"/>
                        <a:ea typeface="Calibri"/>
                      </a:endParaRPr>
                    </a:p>
                  </a:txBody>
                  <a:tcPr marL="26763" marR="26763" marT="0" marB="0"/>
                </a:tc>
                <a:tc>
                  <a:txBody>
                    <a:bodyPr/>
                    <a:lstStyle/>
                    <a:p>
                      <a:pPr marL="0" marR="0">
                        <a:spcBef>
                          <a:spcPts val="0"/>
                        </a:spcBef>
                        <a:spcAft>
                          <a:spcPts val="0"/>
                        </a:spcAft>
                      </a:pPr>
                      <a:r>
                        <a:rPr lang="en-US" sz="900">
                          <a:effectLst/>
                        </a:rPr>
                        <a:t>No need to differentiate Web Download from Device Download</a:t>
                      </a:r>
                      <a:endParaRPr lang="en-US" sz="900">
                        <a:effectLst/>
                        <a:latin typeface="Calibri"/>
                        <a:ea typeface="Calibri"/>
                      </a:endParaRPr>
                    </a:p>
                  </a:txBody>
                  <a:tcPr marL="17842" marR="17842" marT="0" marB="0"/>
                </a:tc>
              </a:tr>
              <a:tr h="339724">
                <a:tc>
                  <a:txBody>
                    <a:bodyPr/>
                    <a:lstStyle/>
                    <a:p>
                      <a:pPr marL="0" marR="0">
                        <a:spcBef>
                          <a:spcPts val="0"/>
                        </a:spcBef>
                        <a:spcAft>
                          <a:spcPts val="0"/>
                        </a:spcAft>
                      </a:pPr>
                      <a:r>
                        <a:rPr lang="en-US" sz="900" dirty="0">
                          <a:effectLst/>
                        </a:rPr>
                        <a:t>File copy (player-to-player in same account)</a:t>
                      </a:r>
                      <a:endParaRPr lang="en-US" sz="900" dirty="0">
                        <a:effectLst/>
                        <a:latin typeface="Calibri"/>
                        <a:ea typeface="Calibri"/>
                      </a:endParaRPr>
                    </a:p>
                  </a:txBody>
                  <a:tcPr marL="26763" marR="26763" marT="0" marB="0"/>
                </a:tc>
                <a:tc>
                  <a:txBody>
                    <a:bodyPr/>
                    <a:lstStyle/>
                    <a:p>
                      <a:pPr marL="0" marR="0">
                        <a:spcBef>
                          <a:spcPts val="0"/>
                        </a:spcBef>
                        <a:spcAft>
                          <a:spcPts val="0"/>
                        </a:spcAft>
                      </a:pPr>
                      <a:r>
                        <a:rPr lang="en-US" sz="900" dirty="0">
                          <a:effectLst/>
                        </a:rPr>
                        <a:t>“</a:t>
                      </a:r>
                      <a:r>
                        <a:rPr lang="en-US" sz="900" b="1" dirty="0">
                          <a:effectLst/>
                        </a:rPr>
                        <a:t>copy</a:t>
                      </a:r>
                      <a:r>
                        <a:rPr lang="en-US" sz="900" dirty="0">
                          <a:effectLst/>
                        </a:rPr>
                        <a:t>”</a:t>
                      </a:r>
                      <a:endParaRPr lang="en-US" sz="900" dirty="0">
                        <a:effectLst/>
                        <a:latin typeface="Calibri"/>
                        <a:ea typeface="Calibri"/>
                      </a:endParaRPr>
                    </a:p>
                  </a:txBody>
                  <a:tcPr marL="26763" marR="26763" marT="0" marB="0"/>
                </a:tc>
                <a:tc>
                  <a:txBody>
                    <a:bodyPr/>
                    <a:lstStyle/>
                    <a:p>
                      <a:pPr marL="0" marR="0">
                        <a:spcBef>
                          <a:spcPts val="0"/>
                        </a:spcBef>
                        <a:spcAft>
                          <a:spcPts val="0"/>
                        </a:spcAft>
                      </a:pPr>
                      <a:r>
                        <a:rPr lang="en-US" sz="900">
                          <a:effectLst/>
                        </a:rPr>
                        <a:t>“Copy downloaded UltraViolet files to other players in your UltraViolet account.”</a:t>
                      </a:r>
                      <a:endParaRPr lang="en-US" sz="900">
                        <a:effectLst/>
                        <a:latin typeface="Calibri"/>
                        <a:ea typeface="Calibri"/>
                      </a:endParaRPr>
                    </a:p>
                  </a:txBody>
                  <a:tcPr marL="17842" marR="17842" marT="0" marB="0"/>
                </a:tc>
              </a:tr>
              <a:tr h="436651">
                <a:tc>
                  <a:txBody>
                    <a:bodyPr/>
                    <a:lstStyle/>
                    <a:p>
                      <a:pPr marL="0" marR="0">
                        <a:spcBef>
                          <a:spcPts val="0"/>
                        </a:spcBef>
                        <a:spcAft>
                          <a:spcPts val="0"/>
                        </a:spcAft>
                      </a:pPr>
                      <a:r>
                        <a:rPr lang="en-US" sz="900">
                          <a:effectLst/>
                        </a:rPr>
                        <a:t>File copy (superdistribute across accounts)</a:t>
                      </a:r>
                      <a:endParaRPr lang="en-US" sz="900">
                        <a:effectLst/>
                        <a:latin typeface="Calibri"/>
                        <a:ea typeface="Calibri"/>
                      </a:endParaRPr>
                    </a:p>
                  </a:txBody>
                  <a:tcPr marL="26763" marR="26763" marT="0" marB="0"/>
                </a:tc>
                <a:tc>
                  <a:txBody>
                    <a:bodyPr/>
                    <a:lstStyle/>
                    <a:p>
                      <a:pPr marL="0" marR="0">
                        <a:spcBef>
                          <a:spcPts val="0"/>
                        </a:spcBef>
                        <a:spcAft>
                          <a:spcPts val="0"/>
                        </a:spcAft>
                      </a:pPr>
                      <a:r>
                        <a:rPr lang="en-US" sz="900" dirty="0">
                          <a:effectLst/>
                        </a:rPr>
                        <a:t>“</a:t>
                      </a:r>
                      <a:r>
                        <a:rPr lang="en-US" sz="900" b="1" dirty="0">
                          <a:effectLst/>
                        </a:rPr>
                        <a:t>share</a:t>
                      </a:r>
                      <a:r>
                        <a:rPr lang="en-US" sz="900" dirty="0">
                          <a:effectLst/>
                        </a:rPr>
                        <a:t>”</a:t>
                      </a:r>
                      <a:endParaRPr lang="en-US" sz="900" dirty="0">
                        <a:effectLst/>
                        <a:latin typeface="Calibri"/>
                        <a:ea typeface="Calibri"/>
                      </a:endParaRPr>
                    </a:p>
                  </a:txBody>
                  <a:tcPr marL="26763" marR="26763" marT="0" marB="0"/>
                </a:tc>
                <a:tc>
                  <a:txBody>
                    <a:bodyPr/>
                    <a:lstStyle/>
                    <a:p>
                      <a:pPr marL="0" marR="0">
                        <a:spcBef>
                          <a:spcPts val="0"/>
                        </a:spcBef>
                        <a:spcAft>
                          <a:spcPts val="0"/>
                        </a:spcAft>
                      </a:pPr>
                      <a:r>
                        <a:rPr lang="en-US" sz="900">
                          <a:effectLst/>
                        </a:rPr>
                        <a:t>“Share UltraViolet files with friends and others who have their own UltraViolet account.”</a:t>
                      </a:r>
                      <a:endParaRPr lang="en-US" sz="900">
                        <a:effectLst/>
                        <a:latin typeface="Calibri"/>
                        <a:ea typeface="Calibri"/>
                      </a:endParaRPr>
                    </a:p>
                  </a:txBody>
                  <a:tcPr marL="17842" marR="17842" marT="0" marB="0"/>
                </a:tc>
              </a:tr>
              <a:tr h="281249">
                <a:tc>
                  <a:txBody>
                    <a:bodyPr/>
                    <a:lstStyle/>
                    <a:p>
                      <a:pPr marL="0" marR="0">
                        <a:spcBef>
                          <a:spcPts val="0"/>
                        </a:spcBef>
                        <a:spcAft>
                          <a:spcPts val="0"/>
                        </a:spcAft>
                      </a:pPr>
                      <a:r>
                        <a:rPr lang="en-US" sz="900" dirty="0">
                          <a:effectLst/>
                        </a:rPr>
                        <a:t>Content</a:t>
                      </a:r>
                      <a:endParaRPr lang="en-US" sz="900" dirty="0">
                        <a:effectLst/>
                        <a:latin typeface="Calibri"/>
                        <a:ea typeface="Calibri"/>
                      </a:endParaRPr>
                    </a:p>
                  </a:txBody>
                  <a:tcPr marL="26763" marR="26763" marT="0" marB="0"/>
                </a:tc>
                <a:tc>
                  <a:txBody>
                    <a:bodyPr/>
                    <a:lstStyle/>
                    <a:p>
                      <a:pPr marL="0" marR="0">
                        <a:spcBef>
                          <a:spcPts val="0"/>
                        </a:spcBef>
                        <a:spcAft>
                          <a:spcPts val="0"/>
                        </a:spcAft>
                      </a:pPr>
                      <a:r>
                        <a:rPr lang="en-US" sz="900" dirty="0" smtClean="0">
                          <a:effectLst/>
                        </a:rPr>
                        <a:t>“</a:t>
                      </a:r>
                      <a:r>
                        <a:rPr lang="en-US" sz="900" b="1" dirty="0">
                          <a:effectLst/>
                        </a:rPr>
                        <a:t>movie or TV show/movies and TV shows</a:t>
                      </a:r>
                      <a:r>
                        <a:rPr lang="en-US" sz="900" dirty="0" smtClean="0">
                          <a:effectLst/>
                        </a:rPr>
                        <a:t>”</a:t>
                      </a:r>
                      <a:endParaRPr lang="en-US" sz="900" dirty="0">
                        <a:effectLst/>
                        <a:latin typeface="Calibri"/>
                        <a:ea typeface="Calibri"/>
                      </a:endParaRPr>
                    </a:p>
                  </a:txBody>
                  <a:tcPr marL="26763" marR="26763" marT="0" marB="0"/>
                </a:tc>
                <a:tc>
                  <a:txBody>
                    <a:bodyPr/>
                    <a:lstStyle/>
                    <a:p>
                      <a:pPr marL="0" marR="0">
                        <a:spcBef>
                          <a:spcPts val="0"/>
                        </a:spcBef>
                        <a:spcAft>
                          <a:spcPts val="0"/>
                        </a:spcAft>
                      </a:pPr>
                      <a:r>
                        <a:rPr lang="en-US" sz="900" dirty="0">
                          <a:effectLst/>
                        </a:rPr>
                        <a:t> </a:t>
                      </a:r>
                      <a:endParaRPr lang="en-US" sz="900" dirty="0">
                        <a:effectLst/>
                        <a:latin typeface="Calibri"/>
                        <a:ea typeface="Calibri"/>
                      </a:endParaRPr>
                    </a:p>
                  </a:txBody>
                  <a:tcPr marL="17842" marR="17842" marT="0" marB="0"/>
                </a:tc>
              </a:tr>
              <a:tr h="191952">
                <a:tc>
                  <a:txBody>
                    <a:bodyPr/>
                    <a:lstStyle/>
                    <a:p>
                      <a:pPr marL="0" marR="0">
                        <a:spcBef>
                          <a:spcPts val="0"/>
                        </a:spcBef>
                        <a:spcAft>
                          <a:spcPts val="0"/>
                        </a:spcAft>
                      </a:pPr>
                      <a:r>
                        <a:rPr lang="en-US" sz="900">
                          <a:effectLst/>
                        </a:rPr>
                        <a:t>Subtitle</a:t>
                      </a:r>
                      <a:endParaRPr lang="en-US" sz="900">
                        <a:effectLst/>
                        <a:latin typeface="Calibri"/>
                        <a:ea typeface="Calibri"/>
                      </a:endParaRPr>
                    </a:p>
                  </a:txBody>
                  <a:tcPr marL="26763" marR="26763" marT="0" marB="0"/>
                </a:tc>
                <a:tc>
                  <a:txBody>
                    <a:bodyPr/>
                    <a:lstStyle/>
                    <a:p>
                      <a:pPr marL="0" marR="0">
                        <a:spcBef>
                          <a:spcPts val="0"/>
                        </a:spcBef>
                        <a:spcAft>
                          <a:spcPts val="0"/>
                        </a:spcAft>
                      </a:pPr>
                      <a:r>
                        <a:rPr lang="en-US" sz="900" dirty="0">
                          <a:effectLst/>
                        </a:rPr>
                        <a:t>“</a:t>
                      </a:r>
                      <a:r>
                        <a:rPr lang="en-US" sz="900" b="1" dirty="0">
                          <a:effectLst/>
                        </a:rPr>
                        <a:t>subtitle</a:t>
                      </a:r>
                      <a:r>
                        <a:rPr lang="en-US" sz="900" dirty="0">
                          <a:effectLst/>
                        </a:rPr>
                        <a:t>” (not “caption”)</a:t>
                      </a:r>
                      <a:endParaRPr lang="en-US" sz="900" dirty="0">
                        <a:effectLst/>
                        <a:latin typeface="Calibri"/>
                        <a:ea typeface="Calibri"/>
                      </a:endParaRPr>
                    </a:p>
                  </a:txBody>
                  <a:tcPr marL="26763" marR="26763" marT="0" marB="0"/>
                </a:tc>
                <a:tc>
                  <a:txBody>
                    <a:bodyPr/>
                    <a:lstStyle/>
                    <a:p>
                      <a:pPr marL="0" marR="0">
                        <a:spcBef>
                          <a:spcPts val="0"/>
                        </a:spcBef>
                        <a:spcAft>
                          <a:spcPts val="0"/>
                        </a:spcAft>
                      </a:pPr>
                      <a:r>
                        <a:rPr lang="en-US" sz="900">
                          <a:effectLst/>
                        </a:rPr>
                        <a:t> </a:t>
                      </a:r>
                      <a:endParaRPr lang="en-US" sz="900">
                        <a:effectLst/>
                        <a:latin typeface="Calibri"/>
                        <a:ea typeface="Calibri"/>
                      </a:endParaRPr>
                    </a:p>
                  </a:txBody>
                  <a:tcPr marL="17842" marR="17842" marT="0" marB="0"/>
                </a:tc>
              </a:tr>
              <a:tr h="191952">
                <a:tc>
                  <a:txBody>
                    <a:bodyPr/>
                    <a:lstStyle/>
                    <a:p>
                      <a:pPr marL="0" marR="0">
                        <a:spcBef>
                          <a:spcPts val="0"/>
                        </a:spcBef>
                        <a:spcAft>
                          <a:spcPts val="0"/>
                        </a:spcAft>
                      </a:pPr>
                      <a:r>
                        <a:rPr lang="en-US" sz="900">
                          <a:effectLst/>
                        </a:rPr>
                        <a:t>Chapter point</a:t>
                      </a:r>
                      <a:endParaRPr lang="en-US" sz="900">
                        <a:effectLst/>
                        <a:latin typeface="Calibri"/>
                        <a:ea typeface="Calibri"/>
                      </a:endParaRPr>
                    </a:p>
                  </a:txBody>
                  <a:tcPr marL="26763" marR="26763" marT="0" marB="0"/>
                </a:tc>
                <a:tc>
                  <a:txBody>
                    <a:bodyPr/>
                    <a:lstStyle/>
                    <a:p>
                      <a:pPr marL="0" marR="0">
                        <a:spcBef>
                          <a:spcPts val="0"/>
                        </a:spcBef>
                        <a:spcAft>
                          <a:spcPts val="0"/>
                        </a:spcAft>
                      </a:pPr>
                      <a:r>
                        <a:rPr lang="en-US" sz="900" dirty="0">
                          <a:effectLst/>
                        </a:rPr>
                        <a:t>“</a:t>
                      </a:r>
                      <a:r>
                        <a:rPr lang="en-US" sz="900" b="1" dirty="0">
                          <a:effectLst/>
                        </a:rPr>
                        <a:t>scene</a:t>
                      </a:r>
                      <a:r>
                        <a:rPr lang="en-US" sz="900" dirty="0">
                          <a:effectLst/>
                        </a:rPr>
                        <a:t>” (not “chapter”)</a:t>
                      </a:r>
                      <a:endParaRPr lang="en-US" sz="900" dirty="0">
                        <a:effectLst/>
                        <a:latin typeface="Calibri"/>
                        <a:ea typeface="Calibri"/>
                      </a:endParaRPr>
                    </a:p>
                  </a:txBody>
                  <a:tcPr marL="26763" marR="26763" marT="0" marB="0"/>
                </a:tc>
                <a:tc>
                  <a:txBody>
                    <a:bodyPr/>
                    <a:lstStyle/>
                    <a:p>
                      <a:pPr marL="0" marR="0">
                        <a:spcBef>
                          <a:spcPts val="0"/>
                        </a:spcBef>
                        <a:spcAft>
                          <a:spcPts val="0"/>
                        </a:spcAft>
                      </a:pPr>
                      <a:r>
                        <a:rPr lang="en-US" sz="900">
                          <a:effectLst/>
                        </a:rPr>
                        <a:t>Follow preponderance of DVD/Blu-ray</a:t>
                      </a:r>
                      <a:endParaRPr lang="en-US" sz="900">
                        <a:effectLst/>
                        <a:latin typeface="Calibri"/>
                        <a:ea typeface="Calibri"/>
                      </a:endParaRPr>
                    </a:p>
                  </a:txBody>
                  <a:tcPr marL="17842" marR="17842" marT="0" marB="0"/>
                </a:tc>
              </a:tr>
              <a:tr h="440784">
                <a:tc>
                  <a:txBody>
                    <a:bodyPr/>
                    <a:lstStyle/>
                    <a:p>
                      <a:pPr marL="0" marR="0">
                        <a:spcBef>
                          <a:spcPts val="0"/>
                        </a:spcBef>
                        <a:spcAft>
                          <a:spcPts val="0"/>
                        </a:spcAft>
                      </a:pPr>
                      <a:r>
                        <a:rPr lang="en-US" sz="900" dirty="0">
                          <a:effectLst/>
                        </a:rPr>
                        <a:t>DRM License</a:t>
                      </a:r>
                      <a:endParaRPr lang="en-US" sz="900" dirty="0">
                        <a:effectLst/>
                        <a:latin typeface="Calibri"/>
                        <a:ea typeface="Calibri"/>
                      </a:endParaRPr>
                    </a:p>
                  </a:txBody>
                  <a:tcPr marL="26763" marR="26763" marT="0" marB="0"/>
                </a:tc>
                <a:tc>
                  <a:txBody>
                    <a:bodyPr/>
                    <a:lstStyle/>
                    <a:p>
                      <a:pPr marL="0" marR="0">
                        <a:spcBef>
                          <a:spcPts val="0"/>
                        </a:spcBef>
                        <a:spcAft>
                          <a:spcPts val="0"/>
                        </a:spcAft>
                      </a:pPr>
                      <a:r>
                        <a:rPr lang="en-US" sz="900" dirty="0">
                          <a:effectLst/>
                        </a:rPr>
                        <a:t>Describe with verbs, e.g., “</a:t>
                      </a:r>
                      <a:r>
                        <a:rPr lang="en-US" sz="900" b="1" dirty="0">
                          <a:effectLst/>
                        </a:rPr>
                        <a:t>authorizing playback</a:t>
                      </a:r>
                      <a:r>
                        <a:rPr lang="en-US" sz="900" dirty="0">
                          <a:effectLst/>
                        </a:rPr>
                        <a:t>” or “</a:t>
                      </a:r>
                      <a:r>
                        <a:rPr lang="en-US" sz="900" b="1" dirty="0">
                          <a:effectLst/>
                        </a:rPr>
                        <a:t>isn’t  in your </a:t>
                      </a:r>
                      <a:r>
                        <a:rPr lang="en-US" sz="900" b="1" dirty="0" smtClean="0">
                          <a:effectLst/>
                        </a:rPr>
                        <a:t>Library</a:t>
                      </a:r>
                      <a:r>
                        <a:rPr lang="en-US" sz="900" dirty="0" smtClean="0">
                          <a:effectLst/>
                        </a:rPr>
                        <a:t>”</a:t>
                      </a:r>
                      <a:endParaRPr lang="en-US" sz="900" dirty="0">
                        <a:effectLst/>
                        <a:latin typeface="Calibri"/>
                        <a:ea typeface="Calibri"/>
                      </a:endParaRPr>
                    </a:p>
                  </a:txBody>
                  <a:tcPr marL="26763" marR="26763" marT="0" marB="0"/>
                </a:tc>
                <a:tc>
                  <a:txBody>
                    <a:bodyPr/>
                    <a:lstStyle/>
                    <a:p>
                      <a:pPr marL="0" marR="0">
                        <a:spcBef>
                          <a:spcPts val="0"/>
                        </a:spcBef>
                        <a:spcAft>
                          <a:spcPts val="0"/>
                        </a:spcAft>
                      </a:pPr>
                      <a:r>
                        <a:rPr lang="en-US" sz="900" dirty="0">
                          <a:effectLst/>
                        </a:rPr>
                        <a:t>Not visible to users except in error messages, e.g. “Unable to authorize this file” or “This movie or TV show isn’t in your UltraViolet Collection. Would you like to purchase it?”</a:t>
                      </a:r>
                      <a:endParaRPr lang="en-US" sz="900" dirty="0">
                        <a:effectLst/>
                        <a:latin typeface="Calibri"/>
                        <a:ea typeface="Calibri"/>
                      </a:endParaRPr>
                    </a:p>
                  </a:txBody>
                  <a:tcPr marL="17842" marR="17842" marT="0" marB="0"/>
                </a:tc>
              </a:tr>
            </a:tbl>
          </a:graphicData>
        </a:graphic>
      </p:graphicFrame>
    </p:spTree>
    <p:extLst>
      <p:ext uri="{BB962C8B-B14F-4D97-AF65-F5344CB8AC3E}">
        <p14:creationId xmlns:p14="http://schemas.microsoft.com/office/powerpoint/2010/main" val="42421947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eaLnBrk="1" fontAlgn="auto" hangingPunct="1">
              <a:spcAft>
                <a:spcPts val="0"/>
              </a:spcAft>
              <a:defRPr/>
            </a:pPr>
            <a:r>
              <a:rPr lang="en-US" dirty="0" smtClean="0">
                <a:ea typeface="+mj-ea"/>
                <a:cs typeface="+mj-cs"/>
              </a:rPr>
              <a:t>Change Log</a:t>
            </a:r>
            <a:endParaRPr lang="en-US" dirty="0">
              <a:ea typeface="+mj-ea"/>
              <a:cs typeface="+mj-cs"/>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239777518"/>
              </p:ext>
            </p:extLst>
          </p:nvPr>
        </p:nvGraphicFramePr>
        <p:xfrm>
          <a:off x="457200" y="958850"/>
          <a:ext cx="8229600" cy="2497137"/>
        </p:xfrm>
        <a:graphic>
          <a:graphicData uri="http://schemas.openxmlformats.org/drawingml/2006/table">
            <a:tbl>
              <a:tblPr/>
              <a:tblGrid>
                <a:gridCol w="2411077"/>
                <a:gridCol w="4069093"/>
                <a:gridCol w="1749430"/>
              </a:tblGrid>
              <a:tr h="3412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rgbClr val="FFFFFF"/>
                          </a:solidFill>
                          <a:effectLst/>
                          <a:latin typeface="Arial" charset="0"/>
                          <a:ea typeface="ＭＳ Ｐゴシック" charset="0"/>
                          <a:cs typeface="ＭＳ Ｐゴシック" charset="0"/>
                        </a:rPr>
                        <a:t>Version</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rgbClr val="FFFFFF"/>
                          </a:solidFill>
                          <a:effectLst/>
                          <a:latin typeface="Arial" charset="0"/>
                          <a:ea typeface="ＭＳ Ｐゴシック" charset="0"/>
                          <a:cs typeface="ＭＳ Ｐゴシック" charset="0"/>
                        </a:rPr>
                        <a:t>Changes</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rgbClr val="FFFFFF"/>
                          </a:solidFill>
                          <a:effectLst/>
                          <a:latin typeface="Arial" charset="0"/>
                          <a:ea typeface="ＭＳ Ｐゴシック" charset="0"/>
                          <a:cs typeface="ＭＳ Ｐゴシック" charset="0"/>
                        </a:rPr>
                        <a:t>Slides affected</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7633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Arial" charset="0"/>
                          <a:ea typeface="ＭＳ Ｐゴシック" charset="0"/>
                          <a:cs typeface="ＭＳ Ｐゴシック" charset="0"/>
                        </a:rPr>
                        <a:t>IUX_CFF_bestPractices_101013</a:t>
                      </a:r>
                      <a:r>
                        <a:rPr kumimoji="0" lang="en-US" sz="800" b="0" i="0" u="none" strike="noStrike" cap="none" normalizeH="0" baseline="0" dirty="0" smtClean="0">
                          <a:ln>
                            <a:noFill/>
                          </a:ln>
                          <a:solidFill>
                            <a:srgbClr val="000000"/>
                          </a:solidFill>
                          <a:effectLst/>
                          <a:latin typeface="Arial" charset="0"/>
                          <a:ea typeface="ＭＳ Ｐゴシック" charset="0"/>
                          <a:cs typeface="ＭＳ Ｐゴシック" charset="0"/>
                        </a:rPr>
                        <a:t>.pptx</a:t>
                      </a:r>
                      <a:endParaRPr kumimoji="0" lang="en-US" sz="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7D3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Arial" charset="0"/>
                          <a:ea typeface="ＭＳ Ｐゴシック" charset="0"/>
                          <a:cs typeface="ＭＳ Ｐゴシック" charset="0"/>
                        </a:rPr>
                        <a:t>(first version posted to uvvuwiki.com)</a:t>
                      </a:r>
                      <a:endParaRPr kumimoji="0" lang="en-US" sz="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7D3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7D3E8"/>
                    </a:solidFill>
                  </a:tcPr>
                </a:tc>
              </a:tr>
              <a:tr h="18795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Arial" charset="0"/>
                          <a:ea typeface="ＭＳ Ｐゴシック" charset="0"/>
                          <a:cs typeface="ＭＳ Ｐゴシック" charset="0"/>
                        </a:rPr>
                        <a:t>IUX_CFF_bestPractices_020614.</a:t>
                      </a:r>
                      <a:r>
                        <a:rPr kumimoji="0" lang="en-US" sz="800" b="0" i="0" u="none" strike="noStrike" cap="none" normalizeH="0" baseline="0" dirty="0">
                          <a:ln>
                            <a:noFill/>
                          </a:ln>
                          <a:solidFill>
                            <a:srgbClr val="000000"/>
                          </a:solidFill>
                          <a:effectLst/>
                          <a:latin typeface="Arial" charset="0"/>
                          <a:ea typeface="ＭＳ Ｐゴシック" charset="0"/>
                          <a:cs typeface="ＭＳ Ｐゴシック" charset="0"/>
                        </a:rPr>
                        <a:t>pptx</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BF4"/>
                    </a:solidFill>
                  </a:tcPr>
                </a:tc>
                <a:tc>
                  <a:txBody>
                    <a:bodyPr/>
                    <a:lstStyle/>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en-US" sz="800" b="0" i="0" u="none" strike="noStrike" cap="none" normalizeH="0" baseline="0" dirty="0" smtClean="0">
                          <a:ln>
                            <a:noFill/>
                          </a:ln>
                          <a:solidFill>
                            <a:schemeClr val="tx1"/>
                          </a:solidFill>
                          <a:effectLst/>
                          <a:latin typeface="Arial" charset="0"/>
                          <a:ea typeface="ＭＳ Ｐゴシック" charset="0"/>
                          <a:cs typeface="ＭＳ Ｐゴシック" charset="0"/>
                        </a:rPr>
                        <a:t>Added Topics slide, section breaks, and section “key notes” slides.</a:t>
                      </a: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en-US" sz="800" b="0" i="0" u="none" strike="noStrike" cap="none" normalizeH="0" baseline="0" dirty="0" smtClean="0">
                          <a:ln>
                            <a:noFill/>
                          </a:ln>
                          <a:solidFill>
                            <a:schemeClr val="tx1"/>
                          </a:solidFill>
                          <a:effectLst/>
                          <a:latin typeface="Arial" charset="0"/>
                          <a:ea typeface="ＭＳ Ｐゴシック" charset="0"/>
                          <a:cs typeface="ＭＳ Ｐゴシック" charset="0"/>
                        </a:rPr>
                        <a:t>In the wires that prompt users to download a player, removed the top line of messaging about detect/don’t detect. Also re-ordered slides sequence.</a:t>
                      </a: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en-US" sz="800" b="0" i="0" u="none" strike="noStrike" cap="none" normalizeH="0" baseline="0" dirty="0" smtClean="0">
                          <a:ln>
                            <a:noFill/>
                          </a:ln>
                          <a:solidFill>
                            <a:schemeClr val="tx1"/>
                          </a:solidFill>
                          <a:effectLst/>
                          <a:latin typeface="Arial" charset="0"/>
                          <a:ea typeface="ＭＳ Ｐゴシック" charset="0"/>
                          <a:cs typeface="ＭＳ Ｐゴシック" charset="0"/>
                        </a:rPr>
                        <a:t>Split flowchart into two: Player registration separated from rights/license check.</a:t>
                      </a: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en-US" sz="800" b="0" i="0" u="none" strike="noStrike" cap="none" normalizeH="0" baseline="0" dirty="0" smtClean="0">
                          <a:ln>
                            <a:noFill/>
                          </a:ln>
                          <a:solidFill>
                            <a:schemeClr val="tx1"/>
                          </a:solidFill>
                          <a:effectLst/>
                          <a:latin typeface="Arial" charset="0"/>
                          <a:ea typeface="ＭＳ Ｐゴシック" charset="0"/>
                          <a:cs typeface="ＭＳ Ｐゴシック" charset="0"/>
                        </a:rPr>
                        <a:t>Added super-distribution scenario of rights check.</a:t>
                      </a: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en-US" sz="800" b="0" i="0" u="none" strike="noStrike" cap="none" normalizeH="0" baseline="0" dirty="0" smtClean="0">
                          <a:ln>
                            <a:noFill/>
                          </a:ln>
                          <a:solidFill>
                            <a:schemeClr val="tx1"/>
                          </a:solidFill>
                          <a:effectLst/>
                          <a:latin typeface="Arial" charset="0"/>
                          <a:ea typeface="ＭＳ Ｐゴシック" charset="0"/>
                          <a:cs typeface="ＭＳ Ｐゴシック" charset="0"/>
                        </a:rPr>
                        <a:t>Removed accidental note about log out.</a:t>
                      </a:r>
                      <a:endParaRPr kumimoji="0" lang="en-US" sz="800" b="0" i="0" u="none" strike="noStrike" cap="none" normalizeH="0" baseline="0" dirty="0" smtClean="0">
                        <a:ln>
                          <a:noFill/>
                        </a:ln>
                        <a:solidFill>
                          <a:schemeClr val="tx1"/>
                        </a:solidFill>
                        <a:effectLst/>
                        <a:latin typeface="Arial" charset="0"/>
                        <a:ea typeface="ＭＳ Ｐゴシック" charset="0"/>
                        <a:cs typeface="ＭＳ Ｐゴシック"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B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smtClean="0">
                        <a:ln>
                          <a:noFill/>
                        </a:ln>
                        <a:solidFill>
                          <a:srgbClr val="000000"/>
                        </a:solidFill>
                        <a:effectLst/>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Arial" charset="0"/>
                          <a:ea typeface="ＭＳ Ｐゴシック" charset="0"/>
                          <a:cs typeface="ＭＳ Ｐゴシック" charset="0"/>
                        </a:rPr>
                        <a:t>8, 9</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smtClean="0">
                        <a:ln>
                          <a:noFill/>
                        </a:ln>
                        <a:solidFill>
                          <a:srgbClr val="000000"/>
                        </a:solidFill>
                        <a:effectLst/>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Arial" charset="0"/>
                          <a:ea typeface="ＭＳ Ｐゴシック" charset="0"/>
                          <a:cs typeface="ＭＳ Ｐゴシック" charset="0"/>
                        </a:rPr>
                        <a:t>23, 29</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Arial" charset="0"/>
                          <a:ea typeface="ＭＳ Ｐゴシック" charset="0"/>
                          <a:cs typeface="ＭＳ Ｐゴシック" charset="0"/>
                        </a:rPr>
                        <a:t>29, 31</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Arial" charset="0"/>
                          <a:ea typeface="ＭＳ Ｐゴシック" charset="0"/>
                          <a:cs typeface="ＭＳ Ｐゴシック" charset="0"/>
                        </a:rPr>
                        <a:t>39</a:t>
                      </a:r>
                      <a:endParaRPr kumimoji="0" lang="en-US" sz="800" b="0" i="0" u="none" strike="noStrike" cap="none" normalizeH="0" baseline="0" dirty="0" smtClean="0">
                        <a:ln>
                          <a:noFill/>
                        </a:ln>
                        <a:solidFill>
                          <a:srgbClr val="000000"/>
                        </a:solidFill>
                        <a:effectLst/>
                        <a:latin typeface="Arial" charset="0"/>
                        <a:ea typeface="ＭＳ Ｐゴシック" charset="0"/>
                        <a:cs typeface="ＭＳ Ｐゴシック"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BF4"/>
                    </a:solidFill>
                  </a:tcPr>
                </a:tc>
              </a:tr>
            </a:tbl>
          </a:graphicData>
        </a:graphic>
      </p:graphicFrame>
      <p:sp>
        <p:nvSpPr>
          <p:cNvPr id="114708"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69772C62-90E5-A944-9E9E-9917E838C33F}" type="slidenum">
              <a:rPr lang="en-US" sz="1200">
                <a:solidFill>
                  <a:schemeClr val="bg1"/>
                </a:solidFill>
              </a:rPr>
              <a:pPr eaLnBrk="1" fontAlgn="base" hangingPunct="1">
                <a:spcBef>
                  <a:spcPct val="0"/>
                </a:spcBef>
                <a:spcAft>
                  <a:spcPct val="0"/>
                </a:spcAft>
              </a:pPr>
              <a:t>55</a:t>
            </a:fld>
            <a:endParaRPr lang="en-US" sz="1200" dirty="0">
              <a:solidFill>
                <a:schemeClr val="bg1"/>
              </a:solidFill>
            </a:endParaRPr>
          </a:p>
        </p:txBody>
      </p:sp>
    </p:spTree>
    <p:extLst>
      <p:ext uri="{BB962C8B-B14F-4D97-AF65-F5344CB8AC3E}">
        <p14:creationId xmlns:p14="http://schemas.microsoft.com/office/powerpoint/2010/main" val="367126076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Download options	</a:t>
            </a:r>
            <a:endParaRPr lang="en-US" dirty="0"/>
          </a:p>
        </p:txBody>
      </p:sp>
      <p:sp>
        <p:nvSpPr>
          <p:cNvPr id="3" name="Text Placeholder 2"/>
          <p:cNvSpPr>
            <a:spLocks noGrp="1"/>
          </p:cNvSpPr>
          <p:nvPr>
            <p:ph type="body" idx="1"/>
          </p:nvPr>
        </p:nvSpPr>
        <p:spPr/>
        <p:txBody>
          <a:bodyPr/>
          <a:lstStyle/>
          <a:p>
            <a:r>
              <a:rPr lang="en-US" dirty="0" smtClean="0"/>
              <a:t>Non-Player UI</a:t>
            </a:r>
            <a:endParaRPr lang="en-US" dirty="0"/>
          </a:p>
        </p:txBody>
      </p:sp>
      <p:sp>
        <p:nvSpPr>
          <p:cNvPr id="4" name="Slide Number Placeholder 3"/>
          <p:cNvSpPr>
            <a:spLocks noGrp="1"/>
          </p:cNvSpPr>
          <p:nvPr>
            <p:ph type="sldNum" sz="quarter" idx="11"/>
          </p:nvPr>
        </p:nvSpPr>
        <p:spPr/>
        <p:txBody>
          <a:bodyPr/>
          <a:lstStyle/>
          <a:p>
            <a:pPr>
              <a:defRPr/>
            </a:pPr>
            <a:fld id="{65821B1B-B1CC-674E-8739-E76EF24AEA96}" type="slidenum">
              <a:rPr lang="en-US" smtClean="0"/>
              <a:pPr>
                <a:defRPr/>
              </a:pPr>
              <a:t>5</a:t>
            </a:fld>
            <a:endParaRPr lang="en-US" dirty="0"/>
          </a:p>
        </p:txBody>
      </p:sp>
    </p:spTree>
    <p:extLst>
      <p:ext uri="{BB962C8B-B14F-4D97-AF65-F5344CB8AC3E}">
        <p14:creationId xmlns:p14="http://schemas.microsoft.com/office/powerpoint/2010/main" val="3446730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Browser: Library, details popup</a:t>
            </a:r>
            <a:endParaRPr lang="en-US" sz="2000" dirty="0"/>
          </a:p>
        </p:txBody>
      </p:sp>
      <p:sp>
        <p:nvSpPr>
          <p:cNvPr id="3" name="Text Placeholder 2"/>
          <p:cNvSpPr>
            <a:spLocks noGrp="1"/>
          </p:cNvSpPr>
          <p:nvPr>
            <p:ph type="body" sz="half" idx="2"/>
          </p:nvPr>
        </p:nvSpPr>
        <p:spPr/>
        <p:txBody>
          <a:bodyPr>
            <a:normAutofit/>
          </a:bodyPr>
          <a:lstStyle/>
          <a:p>
            <a:r>
              <a:rPr lang="en-US" sz="1200" dirty="0" smtClean="0"/>
              <a:t>Label CFF downloads with “</a:t>
            </a:r>
            <a:r>
              <a:rPr lang="en-US" sz="1200" dirty="0" err="1" smtClean="0"/>
              <a:t>UVFile</a:t>
            </a:r>
            <a:r>
              <a:rPr lang="en-US" sz="1200" dirty="0" smtClean="0"/>
              <a:t>”</a:t>
            </a:r>
          </a:p>
          <a:p>
            <a:r>
              <a:rPr lang="en-US" sz="1200" dirty="0" smtClean="0"/>
              <a:t>Display file size</a:t>
            </a:r>
          </a:p>
          <a:p>
            <a:r>
              <a:rPr lang="en-US" sz="1200" dirty="0" smtClean="0"/>
              <a:t>If a user does not own HD, provide option to “Upgrade to HD”</a:t>
            </a:r>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6</a:t>
            </a:fld>
            <a:endParaRPr lang="en-US" dirty="0"/>
          </a:p>
        </p:txBody>
      </p:sp>
      <p:pic>
        <p:nvPicPr>
          <p:cNvPr id="7" name="Content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6949" t="6949" r="6949" b="6949"/>
          <a:stretch/>
        </p:blipFill>
        <p:spPr>
          <a:xfrm>
            <a:off x="2936240" y="963613"/>
            <a:ext cx="5750560" cy="4214034"/>
          </a:xfrm>
        </p:spPr>
      </p:pic>
    </p:spTree>
    <p:extLst>
      <p:ext uri="{BB962C8B-B14F-4D97-AF65-F5344CB8AC3E}">
        <p14:creationId xmlns:p14="http://schemas.microsoft.com/office/powerpoint/2010/main" val="188000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Browser: Library, details page</a:t>
            </a:r>
            <a:endParaRPr lang="en-US" sz="2000" dirty="0"/>
          </a:p>
        </p:txBody>
      </p:sp>
      <p:sp>
        <p:nvSpPr>
          <p:cNvPr id="3" name="Text Placeholder 2"/>
          <p:cNvSpPr>
            <a:spLocks noGrp="1"/>
          </p:cNvSpPr>
          <p:nvPr>
            <p:ph type="body" sz="half" idx="2"/>
          </p:nvPr>
        </p:nvSpPr>
        <p:spPr/>
        <p:txBody>
          <a:bodyPr/>
          <a:lstStyle/>
          <a:p>
            <a:r>
              <a:rPr lang="en-US" sz="1200" dirty="0"/>
              <a:t>Label CFF downloads with “</a:t>
            </a:r>
            <a:r>
              <a:rPr lang="en-US" sz="1200" dirty="0" err="1"/>
              <a:t>UVFile</a:t>
            </a:r>
            <a:r>
              <a:rPr lang="en-US" sz="1200" dirty="0"/>
              <a:t>”</a:t>
            </a:r>
          </a:p>
          <a:p>
            <a:r>
              <a:rPr lang="en-US" sz="1200" dirty="0"/>
              <a:t>Display file size</a:t>
            </a:r>
          </a:p>
          <a:p>
            <a:r>
              <a:rPr lang="en-US" sz="1200" dirty="0"/>
              <a:t>If a user does not own HD, provide option to “Upgrade to HD”</a:t>
            </a:r>
          </a:p>
          <a:p>
            <a:pPr marL="0" indent="0">
              <a:buNone/>
            </a:pPr>
            <a:endParaRPr lang="en-US" dirty="0"/>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7</a:t>
            </a:fld>
            <a:endParaRPr lang="en-US" dirty="0"/>
          </a:p>
        </p:txBody>
      </p:sp>
      <p:pic>
        <p:nvPicPr>
          <p:cNvPr id="7" name="Content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540" t="7540" r="7540" b="7540"/>
          <a:stretch/>
        </p:blipFill>
        <p:spPr>
          <a:xfrm>
            <a:off x="2923993" y="961608"/>
            <a:ext cx="5762807" cy="4215384"/>
          </a:xfrm>
        </p:spPr>
      </p:pic>
    </p:spTree>
    <p:extLst>
      <p:ext uri="{BB962C8B-B14F-4D97-AF65-F5344CB8AC3E}">
        <p14:creationId xmlns:p14="http://schemas.microsoft.com/office/powerpoint/2010/main" val="119986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Browser</a:t>
            </a:r>
            <a:r>
              <a:rPr lang="en-US" sz="2000" dirty="0"/>
              <a:t>: </a:t>
            </a:r>
            <a:r>
              <a:rPr lang="en-US" sz="2000" dirty="0" smtClean="0"/>
              <a:t>no retailer </a:t>
            </a:r>
            <a:r>
              <a:rPr lang="en-US" sz="2000" dirty="0" err="1" smtClean="0"/>
              <a:t>UVPlayer</a:t>
            </a:r>
            <a:r>
              <a:rPr lang="en-US" sz="2000" dirty="0" smtClean="0"/>
              <a:t>, educate/link</a:t>
            </a:r>
            <a:endParaRPr lang="en-US" sz="2000" dirty="0"/>
          </a:p>
        </p:txBody>
      </p:sp>
      <p:sp>
        <p:nvSpPr>
          <p:cNvPr id="3" name="Text Placeholder 2"/>
          <p:cNvSpPr>
            <a:spLocks noGrp="1"/>
          </p:cNvSpPr>
          <p:nvPr>
            <p:ph type="body" sz="half" idx="2"/>
          </p:nvPr>
        </p:nvSpPr>
        <p:spPr/>
        <p:txBody>
          <a:bodyPr>
            <a:normAutofit fontScale="77500" lnSpcReduction="20000"/>
          </a:bodyPr>
          <a:lstStyle/>
          <a:p>
            <a:r>
              <a:rPr lang="en-US" sz="1200" dirty="0"/>
              <a:t>If no </a:t>
            </a:r>
            <a:r>
              <a:rPr lang="en-US" sz="1200" dirty="0" err="1"/>
              <a:t>UVPlayer</a:t>
            </a:r>
            <a:r>
              <a:rPr lang="en-US" sz="1200" dirty="0"/>
              <a:t> is detected, lead the user to download a</a:t>
            </a:r>
            <a:r>
              <a:rPr lang="en-US" sz="1200" dirty="0" smtClean="0"/>
              <a:t> </a:t>
            </a:r>
            <a:r>
              <a:rPr lang="en-US" sz="1200" dirty="0" err="1"/>
              <a:t>UVPlayer</a:t>
            </a:r>
            <a:r>
              <a:rPr lang="en-US" sz="1200" dirty="0"/>
              <a:t>.</a:t>
            </a:r>
          </a:p>
          <a:p>
            <a:r>
              <a:rPr lang="en-US" sz="1200" dirty="0"/>
              <a:t>Include info about </a:t>
            </a:r>
            <a:r>
              <a:rPr lang="en-US" sz="1200" dirty="0" err="1"/>
              <a:t>UVPlayers</a:t>
            </a:r>
            <a:r>
              <a:rPr lang="en-US" sz="1200" dirty="0"/>
              <a:t> available on other platforms.</a:t>
            </a:r>
          </a:p>
          <a:p>
            <a:r>
              <a:rPr lang="en-US" sz="1200" dirty="0"/>
              <a:t>Include a “More </a:t>
            </a:r>
            <a:r>
              <a:rPr lang="en-US" sz="1200" dirty="0" err="1"/>
              <a:t>UVPlayers</a:t>
            </a:r>
            <a:r>
              <a:rPr lang="en-US" sz="1200" dirty="0"/>
              <a:t>” link to a canonical URL that lists all client implementers. </a:t>
            </a:r>
          </a:p>
          <a:p>
            <a:r>
              <a:rPr lang="en-US" sz="1100" b="1" i="1" dirty="0"/>
              <a:t>Required: </a:t>
            </a:r>
            <a:r>
              <a:rPr lang="en-US" sz="1100" b="1" dirty="0"/>
              <a:t>Retailers, as part of Web-based CFF fulfillment, must…</a:t>
            </a:r>
          </a:p>
          <a:p>
            <a:pPr lvl="1" indent="-111125"/>
            <a:r>
              <a:rPr lang="en-US" sz="1100" b="1" dirty="0"/>
              <a:t>Provide educational notice to users that a </a:t>
            </a:r>
            <a:r>
              <a:rPr lang="en-US" sz="1100" b="1" dirty="0" err="1"/>
              <a:t>UVFile</a:t>
            </a:r>
            <a:r>
              <a:rPr lang="en-US" sz="1100" b="1" dirty="0"/>
              <a:t> download requires a </a:t>
            </a:r>
            <a:r>
              <a:rPr lang="en-US" sz="1100" b="1" dirty="0" err="1"/>
              <a:t>UVPlayer</a:t>
            </a:r>
            <a:r>
              <a:rPr lang="en-US" sz="1100" b="1" dirty="0"/>
              <a:t> (If Retailer has way to determine that </a:t>
            </a:r>
            <a:r>
              <a:rPr lang="en-US" sz="1100" b="1" dirty="0" err="1"/>
              <a:t>UVPlayer</a:t>
            </a:r>
            <a:r>
              <a:rPr lang="en-US" sz="1100" b="1" dirty="0"/>
              <a:t> is already installed, no need to notify)</a:t>
            </a:r>
          </a:p>
          <a:p>
            <a:pPr lvl="1" indent="-111125"/>
            <a:r>
              <a:rPr lang="en-US" sz="1100" b="1" dirty="0"/>
              <a:t>Link to one or more </a:t>
            </a:r>
            <a:r>
              <a:rPr lang="en-US" sz="1100" b="1" dirty="0" err="1"/>
              <a:t>UVPlayers</a:t>
            </a:r>
            <a:r>
              <a:rPr lang="en-US" sz="1100" b="1" dirty="0"/>
              <a:t> or provide information about how to obtain them – can be Retailer’s own </a:t>
            </a:r>
            <a:r>
              <a:rPr lang="en-US" sz="1100" b="1" dirty="0" err="1"/>
              <a:t>UVPlayer</a:t>
            </a:r>
            <a:r>
              <a:rPr lang="en-US" sz="1100" b="1" dirty="0"/>
              <a:t>(s), partner’s </a:t>
            </a:r>
            <a:r>
              <a:rPr lang="en-US" sz="1100" b="1" dirty="0" err="1"/>
              <a:t>UVPlayers</a:t>
            </a:r>
            <a:r>
              <a:rPr lang="en-US" sz="1100" b="1" dirty="0"/>
              <a:t>, or a link to the </a:t>
            </a:r>
            <a:r>
              <a:rPr lang="en-US" sz="1100" b="1" dirty="0" err="1"/>
              <a:t>UVPlayer</a:t>
            </a:r>
            <a:r>
              <a:rPr lang="en-US" sz="1100" b="1" dirty="0"/>
              <a:t> page at </a:t>
            </a:r>
            <a:r>
              <a:rPr lang="en-US" sz="1100" b="1" dirty="0" err="1"/>
              <a:t>uvvu.com</a:t>
            </a:r>
            <a:r>
              <a:rPr lang="en-US" sz="1100" b="1" dirty="0"/>
              <a:t> (list of Client Implementers)</a:t>
            </a:r>
          </a:p>
          <a:p>
            <a:r>
              <a:rPr lang="en-US" sz="1100" dirty="0"/>
              <a:t>Include a link to DECE supplied </a:t>
            </a:r>
            <a:r>
              <a:rPr lang="en-US" sz="1100" dirty="0" err="1"/>
              <a:t>UVPlayer</a:t>
            </a:r>
            <a:r>
              <a:rPr lang="en-US" sz="1100" dirty="0"/>
              <a:t> page in addition to any specific link.</a:t>
            </a:r>
          </a:p>
          <a:p>
            <a:r>
              <a:rPr lang="en-US" sz="1200" dirty="0"/>
              <a:t>Allow the user to download just the </a:t>
            </a:r>
            <a:r>
              <a:rPr lang="en-US" sz="1200" dirty="0" err="1"/>
              <a:t>UVFile</a:t>
            </a:r>
            <a:r>
              <a:rPr lang="en-US" sz="1200" dirty="0"/>
              <a:t>, but make sure that option is subdued. (Available for power users, but not easy for a regular user to accidentally choose.)</a:t>
            </a:r>
          </a:p>
          <a:p>
            <a:r>
              <a:rPr lang="en-US" sz="1200" dirty="0"/>
              <a:t>Throughout, note that </a:t>
            </a:r>
            <a:r>
              <a:rPr lang="en-US" sz="1200" dirty="0" err="1"/>
              <a:t>UVPlayers</a:t>
            </a:r>
            <a:r>
              <a:rPr lang="en-US" sz="1200" dirty="0"/>
              <a:t> are in beta and link to more info.</a:t>
            </a:r>
          </a:p>
          <a:p>
            <a:pPr marL="0" indent="0">
              <a:buNone/>
            </a:pPr>
            <a:endParaRPr lang="en-US" sz="1200" dirty="0"/>
          </a:p>
        </p:txBody>
      </p:sp>
      <p:sp>
        <p:nvSpPr>
          <p:cNvPr id="4" name="Slide Number Placeholder 3"/>
          <p:cNvSpPr>
            <a:spLocks noGrp="1"/>
          </p:cNvSpPr>
          <p:nvPr>
            <p:ph type="sldNum" sz="quarter" idx="11"/>
          </p:nvPr>
        </p:nvSpPr>
        <p:spPr/>
        <p:txBody>
          <a:bodyPr/>
          <a:lstStyle/>
          <a:p>
            <a:pPr>
              <a:defRPr/>
            </a:pPr>
            <a:fld id="{F65A2F51-D599-6941-B9F0-DFCBEAC3ACE7}" type="slidenum">
              <a:rPr lang="en-US" smtClean="0"/>
              <a:pPr>
                <a:defRPr/>
              </a:pPr>
              <a:t>8</a:t>
            </a:fld>
            <a:endParaRPr lang="en-US" dirty="0"/>
          </a:p>
        </p:txBody>
      </p:sp>
      <p:pic>
        <p:nvPicPr>
          <p:cNvPr id="8" name="Content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6738" t="7199" r="7266" b="6804"/>
          <a:stretch/>
        </p:blipFill>
        <p:spPr>
          <a:xfrm>
            <a:off x="2831573" y="921130"/>
            <a:ext cx="5861304" cy="4287435"/>
          </a:xfrm>
        </p:spPr>
      </p:pic>
    </p:spTree>
    <p:extLst>
      <p:ext uri="{BB962C8B-B14F-4D97-AF65-F5344CB8AC3E}">
        <p14:creationId xmlns:p14="http://schemas.microsoft.com/office/powerpoint/2010/main" val="10057609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V_template">
  <a:themeElements>
    <a:clrScheme name="Custom 4">
      <a:dk1>
        <a:sysClr val="windowText" lastClr="000000"/>
      </a:dk1>
      <a:lt1>
        <a:sysClr val="window" lastClr="FFFFFF"/>
      </a:lt1>
      <a:dk2>
        <a:srgbClr val="7D67BD"/>
      </a:dk2>
      <a:lt2>
        <a:srgbClr val="EEECE1"/>
      </a:lt2>
      <a:accent1>
        <a:srgbClr val="7D67BD"/>
      </a:accent1>
      <a:accent2>
        <a:srgbClr val="58BFCF"/>
      </a:accent2>
      <a:accent3>
        <a:srgbClr val="97BF0D"/>
      </a:accent3>
      <a:accent4>
        <a:srgbClr val="7D67BD"/>
      </a:accent4>
      <a:accent5>
        <a:srgbClr val="7D67BD"/>
      </a:accent5>
      <a:accent6>
        <a:srgbClr val="F39800"/>
      </a:accent6>
      <a:hlink>
        <a:srgbClr val="636366"/>
      </a:hlink>
      <a:folHlink>
        <a:srgbClr val="989899"/>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4">
    <a:dk1>
      <a:sysClr val="windowText" lastClr="000000"/>
    </a:dk1>
    <a:lt1>
      <a:sysClr val="window" lastClr="FFFFFF"/>
    </a:lt1>
    <a:dk2>
      <a:srgbClr val="7D67BD"/>
    </a:dk2>
    <a:lt2>
      <a:srgbClr val="EEECE1"/>
    </a:lt2>
    <a:accent1>
      <a:srgbClr val="7D67BD"/>
    </a:accent1>
    <a:accent2>
      <a:srgbClr val="58BFCF"/>
    </a:accent2>
    <a:accent3>
      <a:srgbClr val="97BF0D"/>
    </a:accent3>
    <a:accent4>
      <a:srgbClr val="7D67BD"/>
    </a:accent4>
    <a:accent5>
      <a:srgbClr val="7D67BD"/>
    </a:accent5>
    <a:accent6>
      <a:srgbClr val="F39800"/>
    </a:accent6>
    <a:hlink>
      <a:srgbClr val="636366"/>
    </a:hlink>
    <a:folHlink>
      <a:srgbClr val="989899"/>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F65F730424426498B444792049CC618" ma:contentTypeVersion="14" ma:contentTypeDescription="Create a new document." ma:contentTypeScope="" ma:versionID="3e1d5f7740658be005017c6a952a9d77">
  <xsd:schema xmlns:xsd="http://www.w3.org/2001/XMLSchema" xmlns:xs="http://www.w3.org/2001/XMLSchema" xmlns:p="http://schemas.microsoft.com/office/2006/metadata/properties" xmlns:ns2="8e279e36-bdf7-4ccb-9924-e5d5bc72e771" xmlns:ns3="aa37151d-5bf6-4a03-81d4-449276e4fb44" targetNamespace="http://schemas.microsoft.com/office/2006/metadata/properties" ma:root="true" ma:fieldsID="74d63065469612d4528c0afcfd82c4d8" ns2:_="" ns3:_="">
    <xsd:import namespace="8e279e36-bdf7-4ccb-9924-e5d5bc72e771"/>
    <xsd:import namespace="aa37151d-5bf6-4a03-81d4-449276e4fb44"/>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279e36-bdf7-4ccb-9924-e5d5bc72e77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a37151d-5bf6-4a03-81d4-449276e4fb44"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1DA720C-EC37-4ED0-8DCC-4079B1DC38B3}"/>
</file>

<file path=customXml/itemProps2.xml><?xml version="1.0" encoding="utf-8"?>
<ds:datastoreItem xmlns:ds="http://schemas.openxmlformats.org/officeDocument/2006/customXml" ds:itemID="{0E55F6CA-B56F-477F-9355-0D3CD17487C6}"/>
</file>

<file path=customXml/itemProps3.xml><?xml version="1.0" encoding="utf-8"?>
<ds:datastoreItem xmlns:ds="http://schemas.openxmlformats.org/officeDocument/2006/customXml" ds:itemID="{64241C80-1D1B-4EE7-8F9F-840A7117C168}"/>
</file>

<file path=docProps/app.xml><?xml version="1.0" encoding="utf-8"?>
<Properties xmlns="http://schemas.openxmlformats.org/officeDocument/2006/extended-properties" xmlns:vt="http://schemas.openxmlformats.org/officeDocument/2006/docPropsVTypes">
  <Template>UV_template.potx</Template>
  <TotalTime>48415</TotalTime>
  <Words>3723</Words>
  <Application>Microsoft Macintosh PowerPoint</Application>
  <PresentationFormat>On-screen Show (4:3)</PresentationFormat>
  <Paragraphs>382</Paragraphs>
  <Slides>56</Slides>
  <Notes>1</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UV_template</vt:lpstr>
      <vt:lpstr>    Player /     FILEs User Experience best practices</vt:lpstr>
      <vt:lpstr>Topics</vt:lpstr>
      <vt:lpstr>Download Options</vt:lpstr>
      <vt:lpstr>From download buttons</vt:lpstr>
      <vt:lpstr>Key notes</vt:lpstr>
      <vt:lpstr>Download options </vt:lpstr>
      <vt:lpstr>Browser: Library, details popup</vt:lpstr>
      <vt:lpstr>Browser: Library, details page</vt:lpstr>
      <vt:lpstr>Browser: no retailer UVPlayer, educate/link</vt:lpstr>
      <vt:lpstr>Browser: install retailer UVPlayer</vt:lpstr>
      <vt:lpstr>Browser: multi found, choose UVPlayer</vt:lpstr>
      <vt:lpstr>Download options</vt:lpstr>
      <vt:lpstr>Player:  Update to UVPlayer</vt:lpstr>
      <vt:lpstr>UVPlayer: Library, details popup, file not downloaded</vt:lpstr>
      <vt:lpstr>UVPlayer: Library, download popup</vt:lpstr>
      <vt:lpstr>UVPlayer: downloading file</vt:lpstr>
      <vt:lpstr>UVPlayer: download queue dropdown</vt:lpstr>
      <vt:lpstr>UVPlayer: download successful status</vt:lpstr>
      <vt:lpstr>UVPlayer: Library, details popup, file downloaded</vt:lpstr>
      <vt:lpstr>UVPlayer: Library, get HD popup</vt:lpstr>
      <vt:lpstr>UVPlayer: Library, filter dropdown</vt:lpstr>
      <vt:lpstr>UVPlayer: Library details</vt:lpstr>
      <vt:lpstr>Uvplayer Registration</vt:lpstr>
      <vt:lpstr>UVPlayer entry/registration</vt:lpstr>
      <vt:lpstr>Key notes</vt:lpstr>
      <vt:lpstr>UVPlayer: log in/reg tied to retailer</vt:lpstr>
      <vt:lpstr>UVPlayer: register, retailer independent</vt:lpstr>
      <vt:lpstr>UVPlayer: registration confirmation</vt:lpstr>
      <vt:lpstr>Rights/license check</vt:lpstr>
      <vt:lpstr>Rights and license check</vt:lpstr>
      <vt:lpstr>Key notes</vt:lpstr>
      <vt:lpstr>UVPlayer: Library, UVFile not owned</vt:lpstr>
      <vt:lpstr>UVPlayer: license error (if File existed w/o license)</vt:lpstr>
      <vt:lpstr>UVPlayer: UVFile plays</vt:lpstr>
      <vt:lpstr>Player Features</vt:lpstr>
      <vt:lpstr>Key notes</vt:lpstr>
      <vt:lpstr>UVPlayer: chapter image</vt:lpstr>
      <vt:lpstr>UVPlayer: program info popup</vt:lpstr>
      <vt:lpstr>UVPlayer: playback settings popup</vt:lpstr>
      <vt:lpstr>UVPlayer: settings</vt:lpstr>
      <vt:lpstr>UVPlayer: unregister, are-you-sure</vt:lpstr>
      <vt:lpstr>UVPlayer: find UVFile</vt:lpstr>
      <vt:lpstr>Cold File Handling</vt:lpstr>
      <vt:lpstr>From UVFile open</vt:lpstr>
      <vt:lpstr>Key notes</vt:lpstr>
      <vt:lpstr>UVPlayer: register, retailer associated</vt:lpstr>
      <vt:lpstr>UVPlayer: register, retailer independent</vt:lpstr>
      <vt:lpstr>UVPlayer: license error</vt:lpstr>
      <vt:lpstr>UVPlayer: UVFile plays</vt:lpstr>
      <vt:lpstr>Error Cases</vt:lpstr>
      <vt:lpstr>Error cases</vt:lpstr>
      <vt:lpstr>Error cases continued</vt:lpstr>
      <vt:lpstr>reference</vt:lpstr>
      <vt:lpstr>Action/Availability Matrix</vt:lpstr>
      <vt:lpstr>Nomenclature</vt:lpstr>
      <vt:lpstr>Change Log</vt:lpstr>
    </vt:vector>
  </TitlesOfParts>
  <Company>SPE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Danielle  Corey</dc:creator>
  <cp:lastModifiedBy>Danielle Corey</cp:lastModifiedBy>
  <cp:revision>890</cp:revision>
  <cp:lastPrinted>2013-10-11T00:28:58Z</cp:lastPrinted>
  <dcterms:created xsi:type="dcterms:W3CDTF">2012-11-06T18:08:48Z</dcterms:created>
  <dcterms:modified xsi:type="dcterms:W3CDTF">2014-02-06T21:41:52Z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0x0101009F65F730424426498B444792049CC618</vt:lpwstr>
  </property>
</Properties>
</file>